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9"/>
  </p:notesMasterIdLst>
  <p:handoutMasterIdLst>
    <p:handoutMasterId r:id="rId20"/>
  </p:handoutMasterIdLst>
  <p:sldIdLst>
    <p:sldId id="284" r:id="rId2"/>
    <p:sldId id="258" r:id="rId3"/>
    <p:sldId id="291" r:id="rId4"/>
    <p:sldId id="272" r:id="rId5"/>
    <p:sldId id="301" r:id="rId6"/>
    <p:sldId id="259" r:id="rId7"/>
    <p:sldId id="260" r:id="rId8"/>
    <p:sldId id="275" r:id="rId9"/>
    <p:sldId id="262" r:id="rId10"/>
    <p:sldId id="299" r:id="rId11"/>
    <p:sldId id="263" r:id="rId12"/>
    <p:sldId id="264" r:id="rId13"/>
    <p:sldId id="293" r:id="rId14"/>
    <p:sldId id="294" r:id="rId15"/>
    <p:sldId id="276" r:id="rId16"/>
    <p:sldId id="302" r:id="rId17"/>
    <p:sldId id="303" r:id="rId18"/>
  </p:sldIdLst>
  <p:sldSz cx="9144000" cy="6858000" type="screen4x3"/>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09">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10" d="100"/>
          <a:sy n="110" d="100"/>
        </p:scale>
        <p:origin x="-642" y="3006"/>
      </p:cViewPr>
      <p:guideLst>
        <p:guide orient="horz" pos="3109"/>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3474"/>
          </a:xfrm>
          <a:prstGeom prst="rect">
            <a:avLst/>
          </a:prstGeom>
        </p:spPr>
        <p:txBody>
          <a:bodyPr vert="horz" lIns="91440" tIns="45720" rIns="91440" bIns="45720" rtlCol="0"/>
          <a:lstStyle>
            <a:lvl1pPr algn="r">
              <a:defRPr sz="1200"/>
            </a:lvl1pPr>
          </a:lstStyle>
          <a:p>
            <a:fld id="{5AEDC4ED-ADEB-45A5-8A24-C2F8760816BE}" type="datetimeFigureOut">
              <a:rPr lang="en-US" smtClean="0"/>
              <a:pPr/>
              <a:t>10/25/2021</a:t>
            </a:fld>
            <a:endParaRPr lang="en-US"/>
          </a:p>
        </p:txBody>
      </p:sp>
      <p:sp>
        <p:nvSpPr>
          <p:cNvPr id="4" name="Footer Placeholder 3"/>
          <p:cNvSpPr>
            <a:spLocks noGrp="1"/>
          </p:cNvSpPr>
          <p:nvPr>
            <p:ph type="ftr" sz="quarter" idx="2"/>
          </p:nvPr>
        </p:nvSpPr>
        <p:spPr>
          <a:xfrm>
            <a:off x="0" y="9374301"/>
            <a:ext cx="2918831" cy="49347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4301"/>
            <a:ext cx="2918831" cy="493474"/>
          </a:xfrm>
          <a:prstGeom prst="rect">
            <a:avLst/>
          </a:prstGeom>
        </p:spPr>
        <p:txBody>
          <a:bodyPr vert="horz" lIns="91440" tIns="45720" rIns="91440" bIns="45720" rtlCol="0" anchor="b"/>
          <a:lstStyle>
            <a:lvl1pPr algn="r">
              <a:defRPr sz="1200"/>
            </a:lvl1pPr>
          </a:lstStyle>
          <a:p>
            <a:fld id="{DA9B9019-E6F5-4E4C-8B82-09F43185B2AF}"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3889A25F-E722-4C2E-A2E2-5F06CCA25828}" type="datetimeFigureOut">
              <a:rPr lang="en-US" smtClean="0"/>
              <a:pPr/>
              <a:t>10/25/2021</a:t>
            </a:fld>
            <a:endParaRPr lang="en-US"/>
          </a:p>
        </p:txBody>
      </p:sp>
      <p:sp>
        <p:nvSpPr>
          <p:cNvPr id="4" name="Slide Image Placeholder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8007"/>
            <a:ext cx="5388610" cy="444127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45D9EF5B-C40F-4815-B861-5219B42781A0}" type="slidenum">
              <a:rPr lang="en-US" smtClean="0"/>
              <a:pPr/>
              <a:t>‹#›</a:t>
            </a:fld>
            <a:endParaRPr lang="en-US"/>
          </a:p>
        </p:txBody>
      </p:sp>
    </p:spTree>
    <p:extLst>
      <p:ext uri="{BB962C8B-B14F-4D97-AF65-F5344CB8AC3E}">
        <p14:creationId xmlns:p14="http://schemas.microsoft.com/office/powerpoint/2010/main" val="2183852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D9EF5B-C40F-4815-B861-5219B42781A0}"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D9EF5B-C40F-4815-B861-5219B42781A0}"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5D9EF5B-C40F-4815-B861-5219B42781A0}"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344451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426543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BA8B8-5665-4379-AB79-2DD617F0555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78436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32346887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BA8B8-5665-4379-AB79-2DD617F05552}"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2392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32110747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40091015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4138173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421538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3095785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126253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2994438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2590342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2371818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3947561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CFB221-F3A2-4E7A-8D9E-8F8886D1905B}" type="datetimeFigureOut">
              <a:rPr lang="en-US" smtClean="0"/>
              <a:pPr/>
              <a:t>10/25/2021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0BA8B8-5665-4379-AB79-2DD617F05552}" type="slidenum">
              <a:rPr lang="en-US" smtClean="0"/>
              <a:pPr/>
              <a:t>‹#›</a:t>
            </a:fld>
            <a:endParaRPr lang="en-US"/>
          </a:p>
        </p:txBody>
      </p:sp>
    </p:spTree>
    <p:extLst>
      <p:ext uri="{BB962C8B-B14F-4D97-AF65-F5344CB8AC3E}">
        <p14:creationId xmlns:p14="http://schemas.microsoft.com/office/powerpoint/2010/main" val="223052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DCFB221-F3A2-4E7A-8D9E-8F8886D1905B}" type="datetimeFigureOut">
              <a:rPr lang="en-US" smtClean="0"/>
              <a:pPr/>
              <a:t>10/25/2021</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A0BA8B8-5665-4379-AB79-2DD617F05552}" type="slidenum">
              <a:rPr lang="en-US" smtClean="0"/>
              <a:pPr/>
              <a:t>‹#›</a:t>
            </a:fld>
            <a:endParaRPr lang="en-US"/>
          </a:p>
        </p:txBody>
      </p:sp>
    </p:spTree>
    <p:extLst>
      <p:ext uri="{BB962C8B-B14F-4D97-AF65-F5344CB8AC3E}">
        <p14:creationId xmlns:p14="http://schemas.microsoft.com/office/powerpoint/2010/main" val="88052375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ctr">
              <a:buNone/>
            </a:pPr>
            <a:endParaRPr lang="en-US" sz="4000" b="1" u="sng"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a:p>
            <a:pPr algn="ctr">
              <a:buNone/>
            </a:pPr>
            <a:r>
              <a:rPr lang="en-US" sz="4000" b="1" u="sng"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a:t>
            </a:r>
            <a:r>
              <a:rPr lang="en-US" sz="4000" b="1" u="sng" dirty="0" err="1">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Bài</a:t>
            </a:r>
            <a:r>
              <a:rPr lang="en-US" sz="4000" b="1" u="sng"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 17</a:t>
            </a:r>
          </a:p>
          <a:p>
            <a:pPr algn="ctr">
              <a:buNone/>
            </a:pPr>
            <a:r>
              <a:rPr lang="en-US" sz="5400" b="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CẤU TRÚC DI TRUYỀN CỦA QUẦN THỂ </a:t>
            </a:r>
            <a:r>
              <a:rPr lang="en-US" sz="54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a:t>
            </a:r>
            <a:r>
              <a:rPr lang="en-US" sz="54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TT</a:t>
            </a:r>
            <a:r>
              <a:rPr lang="en-US" sz="54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Times New Roman" pitchFamily="18" charset="0"/>
                <a:cs typeface="Times New Roman" pitchFamily="18" charset="0"/>
              </a:rPr>
              <a:t>)</a:t>
            </a:r>
            <a:endParaRPr lang="en-US" sz="5400" b="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7"/>
          <p:cNvPicPr>
            <a:picLocks noChangeAspect="1" noChangeArrowheads="1"/>
          </p:cNvPicPr>
          <p:nvPr/>
        </p:nvPicPr>
        <p:blipFill>
          <a:blip r:embed="rId2"/>
          <a:srcRect/>
          <a:stretch>
            <a:fillRect/>
          </a:stretch>
        </p:blipFill>
        <p:spPr bwMode="auto">
          <a:xfrm>
            <a:off x="4495800" y="3352800"/>
            <a:ext cx="152400" cy="152400"/>
          </a:xfrm>
          <a:prstGeom prst="rect">
            <a:avLst/>
          </a:prstGeom>
          <a:noFill/>
          <a:ln w="9525">
            <a:noFill/>
            <a:miter lim="800000"/>
            <a:headEnd/>
            <a:tailEnd/>
          </a:ln>
        </p:spPr>
      </p:pic>
      <p:pic>
        <p:nvPicPr>
          <p:cNvPr id="12291" name="Picture 8"/>
          <p:cNvPicPr>
            <a:picLocks noChangeAspect="1" noChangeArrowheads="1"/>
          </p:cNvPicPr>
          <p:nvPr/>
        </p:nvPicPr>
        <p:blipFill>
          <a:blip r:embed="rId3"/>
          <a:srcRect/>
          <a:stretch>
            <a:fillRect/>
          </a:stretch>
        </p:blipFill>
        <p:spPr bwMode="auto">
          <a:xfrm>
            <a:off x="0" y="0"/>
            <a:ext cx="4572000" cy="5638800"/>
          </a:xfrm>
          <a:prstGeom prst="rect">
            <a:avLst/>
          </a:prstGeom>
          <a:noFill/>
          <a:ln w="9525">
            <a:noFill/>
            <a:miter lim="800000"/>
            <a:headEnd/>
            <a:tailEnd/>
          </a:ln>
        </p:spPr>
      </p:pic>
      <p:pic>
        <p:nvPicPr>
          <p:cNvPr id="12292" name="Picture 9"/>
          <p:cNvPicPr>
            <a:picLocks noChangeAspect="1" noChangeArrowheads="1"/>
          </p:cNvPicPr>
          <p:nvPr/>
        </p:nvPicPr>
        <p:blipFill>
          <a:blip r:embed="rId4">
            <a:lum bright="-6000"/>
          </a:blip>
          <a:srcRect/>
          <a:stretch>
            <a:fillRect/>
          </a:stretch>
        </p:blipFill>
        <p:spPr bwMode="auto">
          <a:xfrm>
            <a:off x="4572000" y="0"/>
            <a:ext cx="4572000" cy="5638800"/>
          </a:xfrm>
          <a:prstGeom prst="rect">
            <a:avLst/>
          </a:prstGeom>
          <a:noFill/>
          <a:ln w="9525">
            <a:noFill/>
            <a:miter lim="800000"/>
            <a:headEnd/>
            <a:tailEnd/>
          </a:ln>
        </p:spPr>
      </p:pic>
      <p:sp>
        <p:nvSpPr>
          <p:cNvPr id="12293" name="Text Box 10"/>
          <p:cNvSpPr txBox="1">
            <a:spLocks noChangeArrowheads="1"/>
          </p:cNvSpPr>
          <p:nvPr/>
        </p:nvSpPr>
        <p:spPr bwMode="auto">
          <a:xfrm>
            <a:off x="815975" y="5780088"/>
            <a:ext cx="2990850" cy="366712"/>
          </a:xfrm>
          <a:prstGeom prst="rect">
            <a:avLst/>
          </a:prstGeom>
          <a:noFill/>
          <a:ln w="9525">
            <a:noFill/>
            <a:miter lim="800000"/>
            <a:headEnd/>
            <a:tailEnd/>
          </a:ln>
        </p:spPr>
        <p:txBody>
          <a:bodyPr wrap="none">
            <a:spAutoFit/>
          </a:bodyPr>
          <a:lstStyle/>
          <a:p>
            <a:r>
              <a:rPr lang="en-US"/>
              <a:t>HARDY- nhà Toán học Anh</a:t>
            </a:r>
          </a:p>
        </p:txBody>
      </p:sp>
      <p:sp>
        <p:nvSpPr>
          <p:cNvPr id="12294" name="Text Box 11"/>
          <p:cNvSpPr txBox="1">
            <a:spLocks noChangeArrowheads="1"/>
          </p:cNvSpPr>
          <p:nvPr/>
        </p:nvSpPr>
        <p:spPr bwMode="auto">
          <a:xfrm>
            <a:off x="5443538" y="5826125"/>
            <a:ext cx="3343275" cy="366713"/>
          </a:xfrm>
          <a:prstGeom prst="rect">
            <a:avLst/>
          </a:prstGeom>
          <a:noFill/>
          <a:ln w="9525">
            <a:noFill/>
            <a:miter lim="800000"/>
            <a:headEnd/>
            <a:tailEnd/>
          </a:ln>
        </p:spPr>
        <p:txBody>
          <a:bodyPr wrap="none">
            <a:spAutoFit/>
          </a:bodyPr>
          <a:lstStyle/>
          <a:p>
            <a:r>
              <a:rPr lang="en-US"/>
              <a:t>WEINBERG- bác sĩ người Đức</a:t>
            </a:r>
          </a:p>
        </p:txBody>
      </p:sp>
      <p:sp>
        <p:nvSpPr>
          <p:cNvPr id="12296" name="AutoShape 8">
            <a:hlinkClick r:id="" action="ppaction://noaction" highlightClick="1"/>
          </p:cNvPr>
          <p:cNvSpPr>
            <a:spLocks noChangeArrowheads="1"/>
          </p:cNvSpPr>
          <p:nvPr/>
        </p:nvSpPr>
        <p:spPr bwMode="auto">
          <a:xfrm>
            <a:off x="8678863" y="6473825"/>
            <a:ext cx="465137" cy="384175"/>
          </a:xfrm>
          <a:prstGeom prst="actionButtonBeginning">
            <a:avLst/>
          </a:prstGeom>
          <a:solidFill>
            <a:schemeClr val="accent1"/>
          </a:solidFill>
          <a:ln w="9525">
            <a:no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pPr algn="l"/>
            <a:r>
              <a:rPr lang="en-US" sz="4000" dirty="0">
                <a:solidFill>
                  <a:srgbClr val="C00000"/>
                </a:solidFill>
                <a:latin typeface="Times New Roman" pitchFamily="18" charset="0"/>
                <a:cs typeface="Times New Roman" pitchFamily="18" charset="0"/>
              </a:rPr>
              <a:t/>
            </a:r>
            <a:br>
              <a:rPr lang="en-US" sz="4000" dirty="0">
                <a:solidFill>
                  <a:srgbClr val="C00000"/>
                </a:solidFill>
                <a:latin typeface="Times New Roman" pitchFamily="18" charset="0"/>
                <a:cs typeface="Times New Roman" pitchFamily="18" charset="0"/>
              </a:rPr>
            </a:br>
            <a:r>
              <a:rPr lang="en-US" sz="4000">
                <a:solidFill>
                  <a:srgbClr val="C00000"/>
                </a:solidFill>
                <a:latin typeface="Times New Roman" pitchFamily="18" charset="0"/>
                <a:cs typeface="Times New Roman" pitchFamily="18" charset="0"/>
              </a:rPr>
              <a:t/>
            </a:r>
            <a:br>
              <a:rPr lang="en-US" sz="4000">
                <a:solidFill>
                  <a:srgbClr val="C00000"/>
                </a:solidFill>
                <a:latin typeface="Times New Roman" pitchFamily="18" charset="0"/>
                <a:cs typeface="Times New Roman" pitchFamily="18" charset="0"/>
              </a:rPr>
            </a:br>
            <a:r>
              <a:rPr lang="en-US" sz="4000" u="sng">
                <a:solidFill>
                  <a:srgbClr val="C00000"/>
                </a:solidFill>
                <a:latin typeface="Times New Roman" pitchFamily="18" charset="0"/>
                <a:cs typeface="Times New Roman" pitchFamily="18" charset="0"/>
              </a:rPr>
              <a:t> </a:t>
            </a:r>
            <a:r>
              <a:rPr lang="it-IT" b="1" dirty="0">
                <a:latin typeface="Times New Roman" pitchFamily="18" charset="0"/>
                <a:cs typeface="Times New Roman" pitchFamily="18" charset="0"/>
              </a:rPr>
              <a:t/>
            </a:r>
            <a:br>
              <a:rPr lang="it-IT" b="1" dirty="0">
                <a:latin typeface="Times New Roman" pitchFamily="18" charset="0"/>
                <a:cs typeface="Times New Roman" pitchFamily="18" charset="0"/>
              </a:rPr>
            </a:br>
            <a:r>
              <a:rPr lang="it-IT" b="1" dirty="0">
                <a:latin typeface="Times New Roman" pitchFamily="18" charset="0"/>
                <a:cs typeface="Times New Roman" pitchFamily="18" charset="0"/>
              </a:rPr>
              <a:t>	</a:t>
            </a:r>
            <a:r>
              <a:rPr lang="en-US" dirty="0"/>
              <a:t/>
            </a:r>
            <a:br>
              <a:rPr lang="en-US" dirty="0"/>
            </a:br>
            <a:endParaRPr lang="en-US" dirty="0"/>
          </a:p>
        </p:txBody>
      </p:sp>
      <p:sp>
        <p:nvSpPr>
          <p:cNvPr id="3" name="Content Placeholder 2"/>
          <p:cNvSpPr>
            <a:spLocks noGrp="1"/>
          </p:cNvSpPr>
          <p:nvPr>
            <p:ph idx="1"/>
          </p:nvPr>
        </p:nvSpPr>
        <p:spPr>
          <a:xfrm>
            <a:off x="304800" y="228600"/>
            <a:ext cx="8229600" cy="6019800"/>
          </a:xfrm>
        </p:spPr>
        <p:txBody>
          <a:bodyPr>
            <a:noAutofit/>
          </a:bodyPr>
          <a:lstStyle/>
          <a:p>
            <a:pPr>
              <a:buNone/>
            </a:pPr>
            <a:r>
              <a:rPr lang="it-IT" sz="2800" b="1" dirty="0">
                <a:latin typeface="Times New Roman" pitchFamily="18" charset="0"/>
                <a:cs typeface="Times New Roman" pitchFamily="18" charset="0"/>
              </a:rPr>
              <a:t>b. </a:t>
            </a:r>
            <a:r>
              <a:rPr lang="it-IT" sz="2800" b="1" u="sng" dirty="0">
                <a:latin typeface="Times New Roman" pitchFamily="18" charset="0"/>
                <a:cs typeface="Times New Roman" pitchFamily="18" charset="0"/>
              </a:rPr>
              <a:t>Nội dung định luật Hacđi – Vanbec </a:t>
            </a:r>
            <a:r>
              <a:rPr lang="it-IT" sz="2800" b="1" dirty="0">
                <a:latin typeface="Times New Roman" pitchFamily="18" charset="0"/>
                <a:cs typeface="Times New Roman" pitchFamily="18" charset="0"/>
              </a:rPr>
              <a:t>:</a:t>
            </a:r>
          </a:p>
          <a:p>
            <a:pPr>
              <a:buNone/>
            </a:pPr>
            <a:r>
              <a:rPr lang="it-IT" sz="2800" dirty="0">
                <a:latin typeface="Times New Roman" pitchFamily="18" charset="0"/>
                <a:cs typeface="Times New Roman" pitchFamily="18" charset="0"/>
              </a:rPr>
              <a:t>     Trong một quần thể lớn, ngẫu phối nếu không có các yếu tố làm thay đổi tần số alen thì thành phần kiểu gen của quần thể sẽ duy trì không đổi từ thế hệ này sang thế hệ khác theo</a:t>
            </a:r>
            <a:r>
              <a:rPr lang="it-IT" sz="2800" dirty="0">
                <a:solidFill>
                  <a:srgbClr val="FF0000"/>
                </a:solidFill>
                <a:latin typeface="Times New Roman" pitchFamily="18" charset="0"/>
                <a:cs typeface="Times New Roman" pitchFamily="18" charset="0"/>
              </a:rPr>
              <a:t> </a:t>
            </a:r>
            <a:r>
              <a:rPr lang="it-IT" sz="2800" dirty="0">
                <a:latin typeface="Times New Roman" pitchFamily="18" charset="0"/>
                <a:cs typeface="Times New Roman" pitchFamily="18" charset="0"/>
              </a:rPr>
              <a:t>thức:</a:t>
            </a:r>
            <a:endParaRPr lang="en-US" sz="2800" dirty="0">
              <a:latin typeface="Times New Roman" pitchFamily="18" charset="0"/>
              <a:cs typeface="Times New Roman" pitchFamily="18" charset="0"/>
            </a:endParaRPr>
          </a:p>
          <a:p>
            <a:pPr>
              <a:buNone/>
            </a:pPr>
            <a:r>
              <a:rPr lang="en-US" sz="2800" dirty="0">
                <a:solidFill>
                  <a:srgbClr val="FF0000"/>
                </a:solidFill>
                <a:latin typeface="Times New Roman" pitchFamily="18" charset="0"/>
                <a:cs typeface="Times New Roman" pitchFamily="18" charset="0"/>
              </a:rPr>
              <a:t>			p</a:t>
            </a:r>
            <a:r>
              <a:rPr lang="en-US" sz="2800" baseline="30000" dirty="0">
                <a:solidFill>
                  <a:srgbClr val="FF0000"/>
                </a:solidFill>
                <a:latin typeface="Times New Roman" pitchFamily="18" charset="0"/>
                <a:cs typeface="Times New Roman" pitchFamily="18" charset="0"/>
              </a:rPr>
              <a:t>2</a:t>
            </a:r>
            <a:r>
              <a:rPr lang="en-US" sz="2800" dirty="0">
                <a:solidFill>
                  <a:srgbClr val="FF0000"/>
                </a:solidFill>
                <a:latin typeface="Times New Roman" pitchFamily="18" charset="0"/>
                <a:cs typeface="Times New Roman" pitchFamily="18" charset="0"/>
              </a:rPr>
              <a:t> + 2pq + q</a:t>
            </a:r>
            <a:r>
              <a:rPr lang="en-US" sz="2800" baseline="30000" dirty="0">
                <a:solidFill>
                  <a:srgbClr val="FF0000"/>
                </a:solidFill>
                <a:latin typeface="Times New Roman" pitchFamily="18" charset="0"/>
                <a:cs typeface="Times New Roman" pitchFamily="18" charset="0"/>
              </a:rPr>
              <a:t>2</a:t>
            </a:r>
            <a:r>
              <a:rPr lang="en-US" sz="2800" dirty="0">
                <a:solidFill>
                  <a:srgbClr val="FF0000"/>
                </a:solidFill>
                <a:latin typeface="Times New Roman" pitchFamily="18" charset="0"/>
                <a:cs typeface="Times New Roman" pitchFamily="18" charset="0"/>
              </a:rPr>
              <a:t> = 1</a:t>
            </a:r>
          </a:p>
          <a:p>
            <a:pPr>
              <a:buNone/>
            </a:pPr>
            <a:r>
              <a:rPr lang="en-US" sz="2800" dirty="0" err="1">
                <a:solidFill>
                  <a:srgbClr val="C00000"/>
                </a:solidFill>
                <a:latin typeface="Times New Roman" pitchFamily="18" charset="0"/>
                <a:cs typeface="Times New Roman" pitchFamily="18" charset="0"/>
              </a:rPr>
              <a:t>Trong</a:t>
            </a:r>
            <a:r>
              <a:rPr lang="en-US" sz="2800" dirty="0">
                <a:solidFill>
                  <a:srgbClr val="C00000"/>
                </a:solidFill>
                <a:latin typeface="Times New Roman" pitchFamily="18" charset="0"/>
                <a:cs typeface="Times New Roman" pitchFamily="18" charset="0"/>
              </a:rPr>
              <a:t> </a:t>
            </a:r>
            <a:r>
              <a:rPr lang="en-US" sz="2800" dirty="0" err="1">
                <a:solidFill>
                  <a:srgbClr val="C00000"/>
                </a:solidFill>
                <a:latin typeface="Times New Roman" pitchFamily="18" charset="0"/>
                <a:cs typeface="Times New Roman" pitchFamily="18" charset="0"/>
              </a:rPr>
              <a:t>đó</a:t>
            </a:r>
            <a:r>
              <a:rPr lang="en-US" sz="2800" dirty="0">
                <a:solidFill>
                  <a:srgbClr val="C00000"/>
                </a:solidFill>
                <a:latin typeface="Times New Roman" pitchFamily="18" charset="0"/>
                <a:cs typeface="Times New Roman" pitchFamily="18" charset="0"/>
              </a:rPr>
              <a:t>:  </a:t>
            </a:r>
          </a:p>
          <a:p>
            <a:pPr>
              <a:buNone/>
            </a:pPr>
            <a:r>
              <a:rPr lang="en-US" sz="2800" dirty="0">
                <a:latin typeface="Times New Roman" pitchFamily="18" charset="0"/>
                <a:cs typeface="Times New Roman" pitchFamily="18" charset="0"/>
              </a:rPr>
              <a:t>+ p: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alen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trội</a:t>
            </a:r>
            <a:endParaRPr lang="en-US" sz="2800" dirty="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q: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alen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lặn</a:t>
            </a:r>
            <a:endParaRPr lang="en-US" sz="2800" dirty="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r>
              <a:rPr lang="en-US" sz="2800" dirty="0">
                <a:solidFill>
                  <a:srgbClr val="FF0000"/>
                </a:solidFill>
                <a:latin typeface="Times New Roman" pitchFamily="18" charset="0"/>
                <a:cs typeface="Times New Roman" pitchFamily="18" charset="0"/>
              </a:rPr>
              <a:t>p</a:t>
            </a:r>
            <a:r>
              <a:rPr lang="en-US" sz="2800" baseline="30000" dirty="0">
                <a:solidFill>
                  <a:srgbClr val="FF0000"/>
                </a:solidFill>
                <a:latin typeface="Times New Roman" pitchFamily="18" charset="0"/>
                <a:cs typeface="Times New Roman" pitchFamily="18" charset="0"/>
              </a:rPr>
              <a:t>2</a:t>
            </a:r>
            <a:r>
              <a:rPr lang="en-US" sz="2800" dirty="0">
                <a:latin typeface="Times New Roman" pitchFamily="18" charset="0"/>
                <a:cs typeface="Times New Roman" pitchFamily="18" charset="0"/>
              </a:rPr>
              <a:t> AA : </a:t>
            </a:r>
            <a:r>
              <a:rPr lang="en-US" sz="2800" dirty="0">
                <a:solidFill>
                  <a:srgbClr val="FF0000"/>
                </a:solidFill>
                <a:latin typeface="Times New Roman" pitchFamily="18" charset="0"/>
                <a:cs typeface="Times New Roman" pitchFamily="18" charset="0"/>
              </a:rPr>
              <a:t>2pq</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Aa</a:t>
            </a:r>
            <a:r>
              <a:rPr lang="en-US" sz="2800" dirty="0">
                <a:latin typeface="Times New Roman" pitchFamily="18" charset="0"/>
                <a:cs typeface="Times New Roman" pitchFamily="18" charset="0"/>
              </a:rPr>
              <a:t> : </a:t>
            </a:r>
            <a:r>
              <a:rPr lang="en-US" sz="2800" dirty="0">
                <a:solidFill>
                  <a:srgbClr val="FF0000"/>
                </a:solidFill>
                <a:latin typeface="Times New Roman" pitchFamily="18" charset="0"/>
                <a:cs typeface="Times New Roman" pitchFamily="18" charset="0"/>
              </a:rPr>
              <a:t>q</a:t>
            </a:r>
            <a:r>
              <a:rPr lang="en-US" sz="2800" baseline="30000" dirty="0">
                <a:solidFill>
                  <a:srgbClr val="FF0000"/>
                </a:solidFill>
                <a:latin typeface="Times New Roman" pitchFamily="18" charset="0"/>
                <a:cs typeface="Times New Roman" pitchFamily="18" charset="0"/>
              </a:rPr>
              <a:t>2</a:t>
            </a:r>
            <a:r>
              <a:rPr lang="en-US" sz="2800" baseline="30000" dirty="0">
                <a:latin typeface="Times New Roman" pitchFamily="18" charset="0"/>
                <a:cs typeface="Times New Roman" pitchFamily="18" charset="0"/>
              </a:rPr>
              <a:t> </a:t>
            </a:r>
            <a:r>
              <a:rPr lang="en-US" sz="2800" dirty="0" err="1">
                <a:latin typeface="Times New Roman" pitchFamily="18" charset="0"/>
                <a:cs typeface="Times New Roman" pitchFamily="18" charset="0"/>
              </a:rPr>
              <a:t>aa</a:t>
            </a:r>
            <a:r>
              <a:rPr lang="en-US" sz="2800" dirty="0">
                <a:latin typeface="Times New Roman" pitchFamily="18" charset="0"/>
                <a:cs typeface="Times New Roman" pitchFamily="18" charset="0"/>
              </a:rPr>
              <a:t> = 1</a:t>
            </a:r>
          </a:p>
          <a:p>
            <a:pPr>
              <a:buNone/>
            </a:pPr>
            <a:r>
              <a:rPr lang="en-US" sz="2800" dirty="0">
                <a:latin typeface="Times New Roman" pitchFamily="18" charset="0"/>
                <a:cs typeface="Times New Roman" pitchFamily="18" charset="0"/>
              </a:rPr>
              <a:t> </a:t>
            </a:r>
            <a:r>
              <a:rPr lang="en-US" sz="2800" dirty="0">
                <a:solidFill>
                  <a:srgbClr val="FF0000"/>
                </a:solidFill>
                <a:latin typeface="Times New Roman" pitchFamily="18" charset="0"/>
                <a:cs typeface="Times New Roman" pitchFamily="18" charset="0"/>
              </a:rPr>
              <a:t>p</a:t>
            </a:r>
            <a:r>
              <a:rPr lang="en-US" sz="2800" baseline="30000" dirty="0">
                <a:solidFill>
                  <a:srgbClr val="FF0000"/>
                </a:solidFill>
                <a:latin typeface="Times New Roman" pitchFamily="18" charset="0"/>
                <a:cs typeface="Times New Roman" pitchFamily="18" charset="0"/>
              </a:rPr>
              <a:t>2</a:t>
            </a:r>
            <a:r>
              <a:rPr lang="en-US" sz="2800" dirty="0">
                <a:latin typeface="Times New Roman" pitchFamily="18" charset="0"/>
                <a:cs typeface="Times New Roman" pitchFamily="18" charset="0"/>
              </a:rPr>
              <a:t> BB : </a:t>
            </a:r>
            <a:r>
              <a:rPr lang="en-US" sz="2800" dirty="0">
                <a:solidFill>
                  <a:srgbClr val="FF0000"/>
                </a:solidFill>
                <a:latin typeface="Times New Roman" pitchFamily="18" charset="0"/>
                <a:cs typeface="Times New Roman" pitchFamily="18" charset="0"/>
              </a:rPr>
              <a:t>2pq</a:t>
            </a:r>
            <a:r>
              <a:rPr lang="en-US" sz="2800" dirty="0">
                <a:latin typeface="Times New Roman" pitchFamily="18" charset="0"/>
                <a:cs typeface="Times New Roman" pitchFamily="18" charset="0"/>
              </a:rPr>
              <a:t> Bb : </a:t>
            </a:r>
            <a:r>
              <a:rPr lang="en-US" sz="2800" dirty="0">
                <a:solidFill>
                  <a:srgbClr val="FF0000"/>
                </a:solidFill>
                <a:latin typeface="Times New Roman" pitchFamily="18" charset="0"/>
                <a:cs typeface="Times New Roman" pitchFamily="18" charset="0"/>
              </a:rPr>
              <a:t>q</a:t>
            </a:r>
            <a:r>
              <a:rPr lang="en-US" sz="2800" baseline="30000" dirty="0">
                <a:solidFill>
                  <a:srgbClr val="FF0000"/>
                </a:solidFill>
                <a:latin typeface="Times New Roman" pitchFamily="18" charset="0"/>
                <a:cs typeface="Times New Roman" pitchFamily="18" charset="0"/>
              </a:rPr>
              <a:t>2</a:t>
            </a:r>
            <a:r>
              <a:rPr lang="en-US" sz="2800" baseline="30000" dirty="0">
                <a:latin typeface="Times New Roman" pitchFamily="18" charset="0"/>
                <a:cs typeface="Times New Roman" pitchFamily="18" charset="0"/>
              </a:rPr>
              <a:t> </a:t>
            </a:r>
            <a:r>
              <a:rPr lang="en-US" sz="2800" dirty="0">
                <a:latin typeface="Times New Roman" pitchFamily="18" charset="0"/>
                <a:cs typeface="Times New Roman" pitchFamily="18" charset="0"/>
              </a:rPr>
              <a:t>bb = 1</a:t>
            </a:r>
          </a:p>
          <a:p>
            <a:pPr>
              <a:buNone/>
            </a:pPr>
            <a:endParaRPr lang="en-US" sz="2800" dirty="0">
              <a:latin typeface="Times New Roman" pitchFamily="18" charset="0"/>
              <a:cs typeface="Times New Roman" pitchFamily="18" charset="0"/>
            </a:endParaRPr>
          </a:p>
          <a:p>
            <a:pPr>
              <a:buNone/>
            </a:pPr>
            <a:endParaRPr lang="en-US" sz="2800" dirty="0">
              <a:latin typeface="Times New Roman" pitchFamily="18" charset="0"/>
              <a:cs typeface="Times New Roman" pitchFamily="18" charset="0"/>
            </a:endParaRPr>
          </a:p>
          <a:p>
            <a:pPr>
              <a:buNone/>
            </a:pPr>
            <a:r>
              <a:rPr lang="en-US" sz="2800" dirty="0">
                <a:latin typeface="Times New Roman" pitchFamily="18" charset="0"/>
                <a:cs typeface="Times New Roman" pitchFamily="18" charset="0"/>
              </a:rPr>
              <a:t>              </a:t>
            </a:r>
          </a:p>
          <a:p>
            <a:pPr>
              <a:buNone/>
            </a:pPr>
            <a:endParaRPr lang="en-US" sz="2800" dirty="0">
              <a:latin typeface="VNI Times"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circle(in)">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circle(in)">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ox(in)">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ox(in)">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ox(in)">
                                      <p:cBhvr>
                                        <p:cTn id="41" dur="5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 presetClass="entr" presetSubtype="16"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ox(in)">
                                      <p:cBhvr>
                                        <p:cTn id="46" dur="5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box(in)">
                                      <p:cBhvr>
                                        <p:cTn id="5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534400" cy="762000"/>
          </a:xfrm>
        </p:spPr>
        <p:txBody>
          <a:bodyPr>
            <a:normAutofit/>
          </a:bodyPr>
          <a:lstStyle/>
          <a:p>
            <a:pPr algn="l"/>
            <a:r>
              <a:rPr lang="en-US" sz="3200" dirty="0">
                <a:solidFill>
                  <a:srgbClr val="C00000"/>
                </a:solidFill>
              </a:rPr>
              <a:t>2. </a:t>
            </a:r>
            <a:r>
              <a:rPr lang="en-US" sz="3200" u="sng" dirty="0" err="1">
                <a:solidFill>
                  <a:srgbClr val="C00000"/>
                </a:solidFill>
                <a:latin typeface="Times New Roman" panose="02020603050405020304" pitchFamily="18" charset="0"/>
                <a:cs typeface="Times New Roman" panose="02020603050405020304" pitchFamily="18" charset="0"/>
              </a:rPr>
              <a:t>Trạng</a:t>
            </a:r>
            <a:r>
              <a:rPr lang="en-US" sz="3200" u="sng" dirty="0">
                <a:solidFill>
                  <a:srgbClr val="C00000"/>
                </a:solidFill>
                <a:latin typeface="Times New Roman" panose="02020603050405020304" pitchFamily="18" charset="0"/>
                <a:cs typeface="Times New Roman" panose="02020603050405020304" pitchFamily="18" charset="0"/>
              </a:rPr>
              <a:t> </a:t>
            </a:r>
            <a:r>
              <a:rPr lang="en-US" sz="3200" u="sng" dirty="0" err="1">
                <a:solidFill>
                  <a:srgbClr val="C00000"/>
                </a:solidFill>
                <a:latin typeface="Times New Roman" panose="02020603050405020304" pitchFamily="18" charset="0"/>
                <a:cs typeface="Times New Roman" panose="02020603050405020304" pitchFamily="18" charset="0"/>
              </a:rPr>
              <a:t>thái</a:t>
            </a:r>
            <a:r>
              <a:rPr lang="en-US" sz="3200" u="sng" dirty="0">
                <a:solidFill>
                  <a:srgbClr val="C00000"/>
                </a:solidFill>
                <a:latin typeface="Times New Roman" panose="02020603050405020304" pitchFamily="18" charset="0"/>
                <a:cs typeface="Times New Roman" panose="02020603050405020304" pitchFamily="18" charset="0"/>
              </a:rPr>
              <a:t> </a:t>
            </a:r>
            <a:r>
              <a:rPr lang="en-US" sz="3200" u="sng" dirty="0" err="1">
                <a:solidFill>
                  <a:srgbClr val="C00000"/>
                </a:solidFill>
                <a:latin typeface="Times New Roman" panose="02020603050405020304" pitchFamily="18" charset="0"/>
                <a:cs typeface="Times New Roman" panose="02020603050405020304" pitchFamily="18" charset="0"/>
              </a:rPr>
              <a:t>cân</a:t>
            </a:r>
            <a:r>
              <a:rPr lang="en-US" sz="3200" u="sng" dirty="0">
                <a:solidFill>
                  <a:srgbClr val="C00000"/>
                </a:solidFill>
                <a:latin typeface="Times New Roman" panose="02020603050405020304" pitchFamily="18" charset="0"/>
                <a:cs typeface="Times New Roman" panose="02020603050405020304" pitchFamily="18" charset="0"/>
              </a:rPr>
              <a:t> </a:t>
            </a:r>
            <a:r>
              <a:rPr lang="en-US" sz="3200" u="sng" dirty="0" err="1">
                <a:solidFill>
                  <a:srgbClr val="C00000"/>
                </a:solidFill>
                <a:latin typeface="Times New Roman" panose="02020603050405020304" pitchFamily="18" charset="0"/>
                <a:cs typeface="Times New Roman" panose="02020603050405020304" pitchFamily="18" charset="0"/>
              </a:rPr>
              <a:t>bằng</a:t>
            </a:r>
            <a:r>
              <a:rPr lang="en-US" sz="3200" u="sng" dirty="0">
                <a:solidFill>
                  <a:srgbClr val="C00000"/>
                </a:solidFill>
                <a:latin typeface="Times New Roman" panose="02020603050405020304" pitchFamily="18" charset="0"/>
                <a:cs typeface="Times New Roman" panose="02020603050405020304" pitchFamily="18" charset="0"/>
              </a:rPr>
              <a:t> </a:t>
            </a:r>
            <a:r>
              <a:rPr lang="en-US" sz="3200" u="sng" dirty="0" err="1">
                <a:solidFill>
                  <a:srgbClr val="C00000"/>
                </a:solidFill>
                <a:latin typeface="Times New Roman" panose="02020603050405020304" pitchFamily="18" charset="0"/>
                <a:cs typeface="Times New Roman" panose="02020603050405020304" pitchFamily="18" charset="0"/>
              </a:rPr>
              <a:t>di</a:t>
            </a:r>
            <a:r>
              <a:rPr lang="en-US" sz="3200" u="sng" dirty="0">
                <a:solidFill>
                  <a:srgbClr val="C00000"/>
                </a:solidFill>
                <a:latin typeface="Times New Roman" panose="02020603050405020304" pitchFamily="18" charset="0"/>
                <a:cs typeface="Times New Roman" panose="02020603050405020304" pitchFamily="18" charset="0"/>
              </a:rPr>
              <a:t> </a:t>
            </a:r>
            <a:r>
              <a:rPr lang="en-US" sz="3200" u="sng" dirty="0" err="1">
                <a:solidFill>
                  <a:srgbClr val="C00000"/>
                </a:solidFill>
                <a:latin typeface="Times New Roman" panose="02020603050405020304" pitchFamily="18" charset="0"/>
                <a:cs typeface="Times New Roman" panose="02020603050405020304" pitchFamily="18" charset="0"/>
              </a:rPr>
              <a:t>truyền</a:t>
            </a:r>
            <a:r>
              <a:rPr lang="en-US" sz="3200" u="sng" dirty="0">
                <a:solidFill>
                  <a:srgbClr val="C00000"/>
                </a:solidFill>
                <a:latin typeface="Times New Roman" panose="02020603050405020304" pitchFamily="18" charset="0"/>
                <a:cs typeface="Times New Roman" panose="02020603050405020304" pitchFamily="18" charset="0"/>
              </a:rPr>
              <a:t> </a:t>
            </a:r>
            <a:r>
              <a:rPr lang="en-US" sz="3200" u="sng" dirty="0" err="1">
                <a:solidFill>
                  <a:srgbClr val="C00000"/>
                </a:solidFill>
                <a:latin typeface="Times New Roman" panose="02020603050405020304" pitchFamily="18" charset="0"/>
                <a:cs typeface="Times New Roman" panose="02020603050405020304" pitchFamily="18" charset="0"/>
              </a:rPr>
              <a:t>của</a:t>
            </a:r>
            <a:r>
              <a:rPr lang="en-US" sz="3200" u="sng" dirty="0">
                <a:solidFill>
                  <a:srgbClr val="C00000"/>
                </a:solidFill>
                <a:latin typeface="Times New Roman" panose="02020603050405020304" pitchFamily="18" charset="0"/>
                <a:cs typeface="Times New Roman" panose="02020603050405020304" pitchFamily="18" charset="0"/>
              </a:rPr>
              <a:t> </a:t>
            </a:r>
            <a:r>
              <a:rPr lang="en-US" sz="3200" u="sng" dirty="0" err="1">
                <a:solidFill>
                  <a:srgbClr val="C00000"/>
                </a:solidFill>
                <a:latin typeface="Times New Roman" panose="02020603050405020304" pitchFamily="18" charset="0"/>
                <a:cs typeface="Times New Roman" panose="02020603050405020304" pitchFamily="18" charset="0"/>
              </a:rPr>
              <a:t>quần</a:t>
            </a:r>
            <a:r>
              <a:rPr lang="en-US" sz="3200" u="sng" dirty="0">
                <a:solidFill>
                  <a:srgbClr val="C00000"/>
                </a:solidFill>
                <a:latin typeface="Times New Roman" panose="02020603050405020304" pitchFamily="18" charset="0"/>
                <a:cs typeface="Times New Roman" panose="02020603050405020304" pitchFamily="18" charset="0"/>
              </a:rPr>
              <a:t> </a:t>
            </a:r>
            <a:r>
              <a:rPr lang="en-US" sz="3200" u="sng" dirty="0" err="1">
                <a:solidFill>
                  <a:srgbClr val="C00000"/>
                </a:solidFill>
                <a:latin typeface="Times New Roman" panose="02020603050405020304" pitchFamily="18" charset="0"/>
                <a:cs typeface="Times New Roman" panose="02020603050405020304" pitchFamily="18" charset="0"/>
              </a:rPr>
              <a:t>thể</a:t>
            </a:r>
            <a:r>
              <a:rPr lang="en-US" sz="3200" u="sng" dirty="0">
                <a:solidFill>
                  <a:srgbClr val="C00000"/>
                </a:solidFill>
                <a:latin typeface="Times New Roman" panose="02020603050405020304" pitchFamily="18" charset="0"/>
                <a:cs typeface="Times New Roman" panose="02020603050405020304" pitchFamily="18" charset="0"/>
              </a:rPr>
              <a:t>:</a:t>
            </a:r>
            <a:endParaRPr lang="en-US" sz="3200"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066800"/>
            <a:ext cx="8229600" cy="5059363"/>
          </a:xfrm>
        </p:spPr>
        <p:txBody>
          <a:bodyPr/>
          <a:lstStyle/>
          <a:p>
            <a:pPr>
              <a:buNone/>
            </a:pPr>
            <a:r>
              <a:rPr lang="it-IT" sz="2800" b="1">
                <a:latin typeface="VNI-Times" pitchFamily="2" charset="0"/>
                <a:cs typeface="Times New Roman" pitchFamily="18" charset="0"/>
              </a:rPr>
              <a:t>c</a:t>
            </a:r>
            <a:r>
              <a:rPr lang="it-IT" sz="2800" b="1">
                <a:latin typeface="Times New Roman" panose="02020603050405020304" pitchFamily="18" charset="0"/>
                <a:cs typeface="Times New Roman" panose="02020603050405020304" pitchFamily="18" charset="0"/>
              </a:rPr>
              <a:t>.</a:t>
            </a:r>
            <a:r>
              <a:rPr lang="it-IT" sz="2800" b="1" u="sng">
                <a:latin typeface="Times New Roman" panose="02020603050405020304" pitchFamily="18" charset="0"/>
                <a:cs typeface="Times New Roman" panose="02020603050405020304" pitchFamily="18" charset="0"/>
              </a:rPr>
              <a:t>Điều kiện nghiệm đúng của định luật</a:t>
            </a:r>
            <a:endParaRPr lang="it-IT" sz="2800" b="1" u="sng" dirty="0">
              <a:latin typeface="Times New Roman" panose="02020603050405020304" pitchFamily="18" charset="0"/>
              <a:cs typeface="Times New Roman" panose="02020603050405020304" pitchFamily="18" charset="0"/>
            </a:endParaRPr>
          </a:p>
          <a:p>
            <a:pPr marL="0" indent="0">
              <a:buNone/>
            </a:pPr>
            <a:r>
              <a:rPr lang="it-IT" sz="2800">
                <a:latin typeface="Times New Roman" panose="02020603050405020304" pitchFamily="18" charset="0"/>
                <a:cs typeface="Times New Roman" panose="02020603050405020304" pitchFamily="18" charset="0"/>
              </a:rPr>
              <a:t>-   Phải </a:t>
            </a:r>
            <a:r>
              <a:rPr lang="en-US" sz="2800">
                <a:latin typeface="Times New Roman" panose="02020603050405020304" pitchFamily="18" charset="0"/>
                <a:cs typeface="Times New Roman" panose="02020603050405020304" pitchFamily="18" charset="0"/>
              </a:rPr>
              <a:t>có kích thước lớn</a:t>
            </a:r>
            <a:endParaRPr lang="it-IT" sz="2800" dirty="0">
              <a:latin typeface="Times New Roman" panose="02020603050405020304" pitchFamily="18" charset="0"/>
              <a:cs typeface="Times New Roman" panose="02020603050405020304" pitchFamily="18" charset="0"/>
            </a:endParaRPr>
          </a:p>
          <a:p>
            <a:pPr>
              <a:buFontTx/>
              <a:buChar char="-"/>
            </a:pPr>
            <a:r>
              <a:rPr lang="it-IT" sz="2800">
                <a:latin typeface="Times New Roman" panose="02020603050405020304" pitchFamily="18" charset="0"/>
                <a:cs typeface="Times New Roman" panose="02020603050405020304" pitchFamily="18" charset="0"/>
              </a:rPr>
              <a:t>Diễn </a:t>
            </a:r>
            <a:r>
              <a:rPr lang="it-IT" sz="2800" dirty="0">
                <a:latin typeface="Times New Roman" panose="02020603050405020304" pitchFamily="18" charset="0"/>
                <a:cs typeface="Times New Roman" panose="02020603050405020304" pitchFamily="18" charset="0"/>
              </a:rPr>
              <a:t>ra sự  ngẫu </a:t>
            </a:r>
            <a:r>
              <a:rPr lang="it-IT" sz="2800">
                <a:latin typeface="Times New Roman" panose="02020603050405020304" pitchFamily="18" charset="0"/>
                <a:cs typeface="Times New Roman" panose="02020603050405020304" pitchFamily="18" charset="0"/>
              </a:rPr>
              <a:t>phối.</a:t>
            </a:r>
          </a:p>
          <a:p>
            <a:pPr marL="0" indent="0">
              <a:buNone/>
            </a:pPr>
            <a:r>
              <a:rPr lang="it-IT" sz="2800">
                <a:latin typeface="Times New Roman" panose="02020603050405020304" pitchFamily="18" charset="0"/>
                <a:cs typeface="Times New Roman" panose="02020603050405020304" pitchFamily="18" charset="0"/>
              </a:rPr>
              <a:t>-   Không </a:t>
            </a:r>
            <a:r>
              <a:rPr lang="it-IT" sz="2800" dirty="0">
                <a:latin typeface="Times New Roman" panose="02020603050405020304" pitchFamily="18" charset="0"/>
                <a:cs typeface="Times New Roman" panose="02020603050405020304" pitchFamily="18" charset="0"/>
              </a:rPr>
              <a:t>có chọn lọc tự nhiên.</a:t>
            </a:r>
            <a:endParaRPr lang="en-US" sz="2800" dirty="0">
              <a:latin typeface="Times New Roman" pitchFamily="18" charset="0"/>
              <a:cs typeface="Times New Roman" pitchFamily="18" charset="0"/>
            </a:endParaRPr>
          </a:p>
          <a:p>
            <a:pPr>
              <a:buNone/>
            </a:pPr>
            <a:r>
              <a:rPr lang="it-IT" sz="2800">
                <a:latin typeface="Times New Roman" panose="02020603050405020304" pitchFamily="18" charset="0"/>
                <a:cs typeface="Times New Roman" panose="02020603050405020304" pitchFamily="18" charset="0"/>
              </a:rPr>
              <a:t>-  </a:t>
            </a:r>
            <a:r>
              <a:rPr lang="en-US" sz="2800">
                <a:latin typeface="Times New Roman" panose="02020603050405020304" pitchFamily="18" charset="0"/>
                <a:cs typeface="Times New Roman" panose="02020603050405020304" pitchFamily="18" charset="0"/>
              </a:rPr>
              <a:t>Không xảy ra đột biến</a:t>
            </a:r>
            <a:endParaRPr lang="en-US" sz="2800" dirty="0">
              <a:latin typeface="Times New Roman" panose="02020603050405020304" pitchFamily="18" charset="0"/>
              <a:cs typeface="Times New Roman" panose="02020603050405020304" pitchFamily="18" charset="0"/>
            </a:endParaRPr>
          </a:p>
          <a:p>
            <a:pPr>
              <a:buNone/>
            </a:pPr>
            <a:r>
              <a:rPr lang="it-IT" sz="2800">
                <a:latin typeface="Times New Roman" panose="02020603050405020304" pitchFamily="18" charset="0"/>
                <a:cs typeface="Times New Roman" panose="02020603050405020304" pitchFamily="18" charset="0"/>
              </a:rPr>
              <a:t>-  Không có di nhập gen</a:t>
            </a:r>
            <a:r>
              <a:rPr lang="it-IT" sz="2800">
                <a:latin typeface="VNI-Times" pitchFamily="2" charset="0"/>
                <a:cs typeface="Times New Roman" pitchFamily="18" charset="0"/>
              </a:rPr>
              <a:t>.</a:t>
            </a:r>
            <a:endParaRPr lang="en-US" sz="2800" dirty="0">
              <a:latin typeface="VNI-Times" pitchFamily="2" charset="0"/>
              <a:cs typeface="Times New Roman" pitchFamily="18" charset="0"/>
            </a:endParaRPr>
          </a:p>
          <a:p>
            <a:endParaRPr lang="en-US" dirty="0">
              <a:latin typeface="VNI-Times" pitchFamily="2" charset="0"/>
              <a:cs typeface="Times New Roman" pitchFamily="18" charset="0"/>
            </a:endParaRPr>
          </a:p>
        </p:txBody>
      </p:sp>
      <p:sp>
        <p:nvSpPr>
          <p:cNvPr id="5" name="TextBox 4"/>
          <p:cNvSpPr txBox="1"/>
          <p:nvPr/>
        </p:nvSpPr>
        <p:spPr>
          <a:xfrm>
            <a:off x="990600" y="304800"/>
            <a:ext cx="184731" cy="369332"/>
          </a:xfrm>
          <a:prstGeom prst="rect">
            <a:avLst/>
          </a:prstGeom>
          <a:noFill/>
        </p:spPr>
        <p:txBody>
          <a:bodyPr wrap="none" rtlCol="0">
            <a:sp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circle(in)">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circle(in)">
                                      <p:cBhvr>
                                        <p:cTn id="24" dur="20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circle(in)">
                                      <p:cBhvr>
                                        <p:cTn id="29" dur="2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circle(in)">
                                      <p:cBhvr>
                                        <p:cTn id="34"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534400" cy="1143000"/>
          </a:xfrm>
        </p:spPr>
        <p:txBody>
          <a:bodyPr>
            <a:noAutofit/>
          </a:bodyPr>
          <a:lstStyle/>
          <a:p>
            <a:pPr algn="l"/>
            <a:r>
              <a:rPr lang="en-US" sz="3200" dirty="0">
                <a:solidFill>
                  <a:srgbClr val="C00000"/>
                </a:solidFill>
              </a:rPr>
              <a:t>2. </a:t>
            </a:r>
            <a:r>
              <a:rPr lang="en-US" sz="3200" u="sng" dirty="0" err="1">
                <a:solidFill>
                  <a:srgbClr val="C00000"/>
                </a:solidFill>
              </a:rPr>
              <a:t>Trạng</a:t>
            </a:r>
            <a:r>
              <a:rPr lang="en-US" sz="3200" u="sng" dirty="0">
                <a:solidFill>
                  <a:srgbClr val="C00000"/>
                </a:solidFill>
              </a:rPr>
              <a:t> </a:t>
            </a:r>
            <a:r>
              <a:rPr lang="en-US" sz="3200" u="sng" dirty="0" err="1">
                <a:solidFill>
                  <a:srgbClr val="C00000"/>
                </a:solidFill>
              </a:rPr>
              <a:t>thái</a:t>
            </a:r>
            <a:r>
              <a:rPr lang="en-US" sz="3200" u="sng" dirty="0">
                <a:solidFill>
                  <a:srgbClr val="C00000"/>
                </a:solidFill>
              </a:rPr>
              <a:t> </a:t>
            </a:r>
            <a:r>
              <a:rPr lang="en-US" sz="3200" u="sng" dirty="0" err="1">
                <a:solidFill>
                  <a:srgbClr val="C00000"/>
                </a:solidFill>
              </a:rPr>
              <a:t>cân</a:t>
            </a:r>
            <a:r>
              <a:rPr lang="en-US" sz="3200" u="sng" dirty="0">
                <a:solidFill>
                  <a:srgbClr val="C00000"/>
                </a:solidFill>
              </a:rPr>
              <a:t> </a:t>
            </a:r>
            <a:r>
              <a:rPr lang="en-US" sz="3200" u="sng" dirty="0" err="1">
                <a:solidFill>
                  <a:srgbClr val="C00000"/>
                </a:solidFill>
              </a:rPr>
              <a:t>bằng</a:t>
            </a:r>
            <a:r>
              <a:rPr lang="en-US" sz="3200" u="sng" dirty="0">
                <a:solidFill>
                  <a:srgbClr val="C00000"/>
                </a:solidFill>
              </a:rPr>
              <a:t> </a:t>
            </a:r>
            <a:r>
              <a:rPr lang="en-US" sz="3200" u="sng" dirty="0" err="1">
                <a:solidFill>
                  <a:srgbClr val="C00000"/>
                </a:solidFill>
              </a:rPr>
              <a:t>di</a:t>
            </a:r>
            <a:r>
              <a:rPr lang="en-US" sz="3200" u="sng" dirty="0">
                <a:solidFill>
                  <a:srgbClr val="C00000"/>
                </a:solidFill>
              </a:rPr>
              <a:t> </a:t>
            </a:r>
            <a:r>
              <a:rPr lang="en-US" sz="3200" u="sng" dirty="0" err="1">
                <a:solidFill>
                  <a:srgbClr val="C00000"/>
                </a:solidFill>
              </a:rPr>
              <a:t>truyền</a:t>
            </a:r>
            <a:r>
              <a:rPr lang="en-US" sz="3200" u="sng" dirty="0">
                <a:solidFill>
                  <a:srgbClr val="C00000"/>
                </a:solidFill>
              </a:rPr>
              <a:t> </a:t>
            </a:r>
            <a:r>
              <a:rPr lang="en-US" sz="3200" u="sng" dirty="0" err="1">
                <a:solidFill>
                  <a:srgbClr val="C00000"/>
                </a:solidFill>
              </a:rPr>
              <a:t>của</a:t>
            </a:r>
            <a:r>
              <a:rPr lang="en-US" sz="3200" u="sng" dirty="0">
                <a:solidFill>
                  <a:srgbClr val="C00000"/>
                </a:solidFill>
              </a:rPr>
              <a:t> </a:t>
            </a:r>
            <a:r>
              <a:rPr lang="en-US" sz="3200" u="sng" dirty="0" err="1">
                <a:solidFill>
                  <a:srgbClr val="C00000"/>
                </a:solidFill>
              </a:rPr>
              <a:t>quần</a:t>
            </a:r>
            <a:r>
              <a:rPr lang="en-US" sz="3200" u="sng" dirty="0">
                <a:solidFill>
                  <a:srgbClr val="C00000"/>
                </a:solidFill>
              </a:rPr>
              <a:t> </a:t>
            </a:r>
            <a:r>
              <a:rPr lang="en-US" sz="3200" u="sng" dirty="0" err="1">
                <a:solidFill>
                  <a:srgbClr val="C00000"/>
                </a:solidFill>
              </a:rPr>
              <a:t>thể</a:t>
            </a:r>
            <a:r>
              <a:rPr lang="en-US" sz="3200" u="sng" dirty="0">
                <a:solidFill>
                  <a:srgbClr val="C00000"/>
                </a:solidFill>
              </a:rPr>
              <a:t>:</a:t>
            </a:r>
            <a:br>
              <a:rPr lang="en-US" sz="3200" u="sng" dirty="0">
                <a:solidFill>
                  <a:srgbClr val="C00000"/>
                </a:solidFill>
              </a:rPr>
            </a:br>
            <a:r>
              <a:rPr lang="it-IT" sz="2800" b="1" u="sng" dirty="0">
                <a:latin typeface="VNI-Times" pitchFamily="2" charset="0"/>
                <a:cs typeface="Times New Roman" pitchFamily="18" charset="0"/>
              </a:rPr>
              <a:t>d. </a:t>
            </a:r>
            <a:r>
              <a:rPr lang="it-IT" sz="2800" b="1" u="sng" dirty="0">
                <a:latin typeface="Times New Roman" pitchFamily="18" charset="0"/>
                <a:cs typeface="Times New Roman" pitchFamily="18" charset="0"/>
              </a:rPr>
              <a:t>Các b</a:t>
            </a:r>
            <a:r>
              <a:rPr lang="vi-VN" sz="2800" b="1" u="sng" dirty="0">
                <a:latin typeface="Times New Roman" pitchFamily="18" charset="0"/>
                <a:cs typeface="Times New Roman" pitchFamily="18" charset="0"/>
              </a:rPr>
              <a:t>ước</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làm</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bài</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toán</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di</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truyền</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quần</a:t>
            </a:r>
            <a:r>
              <a:rPr lang="en-US" sz="2800" b="1" u="sng" dirty="0">
                <a:latin typeface="Times New Roman" pitchFamily="18" charset="0"/>
                <a:cs typeface="Times New Roman" pitchFamily="18" charset="0"/>
              </a:rPr>
              <a:t> </a:t>
            </a:r>
            <a:r>
              <a:rPr lang="en-US" sz="2800" b="1" u="sng" dirty="0" err="1">
                <a:latin typeface="Times New Roman" pitchFamily="18" charset="0"/>
                <a:cs typeface="Times New Roman" pitchFamily="18" charset="0"/>
              </a:rPr>
              <a:t>thể</a:t>
            </a:r>
            <a:r>
              <a:rPr lang="en-US" sz="2800" b="1" u="sng" dirty="0">
                <a:latin typeface="Times New Roman" pitchFamily="18" charset="0"/>
                <a:cs typeface="Times New Roman" pitchFamily="18" charset="0"/>
              </a:rPr>
              <a:t/>
            </a:r>
            <a:br>
              <a:rPr lang="en-US" sz="2800" b="1" u="sng" dirty="0">
                <a:latin typeface="Times New Roman" pitchFamily="18" charset="0"/>
                <a:cs typeface="Times New Roman" pitchFamily="18" charset="0"/>
              </a:rPr>
            </a:br>
            <a:endParaRPr lang="en-US" sz="2800" u="sng" dirty="0">
              <a:latin typeface="VNI Times" pitchFamily="2" charset="0"/>
            </a:endParaRPr>
          </a:p>
        </p:txBody>
      </p:sp>
      <p:sp>
        <p:nvSpPr>
          <p:cNvPr id="3" name="Content Placeholder 2"/>
          <p:cNvSpPr>
            <a:spLocks noGrp="1"/>
          </p:cNvSpPr>
          <p:nvPr>
            <p:ph idx="1"/>
          </p:nvPr>
        </p:nvSpPr>
        <p:spPr>
          <a:xfrm>
            <a:off x="152400" y="1524000"/>
            <a:ext cx="4267200" cy="5181600"/>
          </a:xfrm>
        </p:spPr>
        <p:txBody>
          <a:bodyPr>
            <a:normAutofit/>
          </a:bodyPr>
          <a:lstStyle/>
          <a:p>
            <a:pPr>
              <a:buNone/>
            </a:pPr>
            <a:endParaRPr lang="en-US" sz="2400">
              <a:latin typeface="Times New Roman" pitchFamily="18" charset="0"/>
              <a:cs typeface="Times New Roman" pitchFamily="18" charset="0"/>
            </a:endParaRPr>
          </a:p>
          <a:p>
            <a:pPr>
              <a:buNone/>
            </a:pPr>
            <a:r>
              <a:rPr lang="en-US" sz="2400">
                <a:latin typeface="Times New Roman" pitchFamily="18" charset="0"/>
                <a:cs typeface="Times New Roman" pitchFamily="18" charset="0"/>
              </a:rPr>
              <a:t>Cho </a:t>
            </a:r>
            <a:r>
              <a:rPr lang="en-US" sz="2400" dirty="0">
                <a:latin typeface="Times New Roman" pitchFamily="18" charset="0"/>
                <a:cs typeface="Times New Roman" pitchFamily="18" charset="0"/>
              </a:rPr>
              <a:t>QT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trúc</a:t>
            </a:r>
            <a:r>
              <a:rPr lang="en-US" sz="2400" dirty="0">
                <a:latin typeface="Times New Roman" pitchFamily="18" charset="0"/>
                <a:cs typeface="Times New Roman" pitchFamily="18" charset="0"/>
              </a:rPr>
              <a:t>   </a:t>
            </a:r>
          </a:p>
          <a:p>
            <a:pPr>
              <a:buNone/>
            </a:pPr>
            <a:r>
              <a:rPr lang="en-US" sz="2400" dirty="0">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d</a:t>
            </a:r>
            <a:r>
              <a:rPr lang="en-US" sz="2400" b="1" dirty="0">
                <a:solidFill>
                  <a:srgbClr val="3333CC"/>
                </a:solidFill>
                <a:latin typeface="Times New Roman" pitchFamily="18" charset="0"/>
                <a:cs typeface="Times New Roman" pitchFamily="18" charset="0"/>
              </a:rPr>
              <a:t> </a:t>
            </a:r>
            <a:r>
              <a:rPr lang="en-US" sz="2400" dirty="0">
                <a:latin typeface="Times New Roman" pitchFamily="18" charset="0"/>
                <a:cs typeface="Times New Roman" pitchFamily="18" charset="0"/>
              </a:rPr>
              <a:t>AA + </a:t>
            </a:r>
            <a:r>
              <a:rPr lang="en-US" sz="2400" dirty="0">
                <a:solidFill>
                  <a:srgbClr val="FF0000"/>
                </a:solidFill>
                <a:latin typeface="Times New Roman" pitchFamily="18" charset="0"/>
                <a:cs typeface="Times New Roman" pitchFamily="18" charset="0"/>
              </a:rPr>
              <a:t>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Aa</a:t>
            </a:r>
            <a:r>
              <a:rPr lang="en-US" sz="2400" dirty="0">
                <a:latin typeface="Times New Roman" pitchFamily="18" charset="0"/>
                <a:cs typeface="Times New Roman" pitchFamily="18" charset="0"/>
              </a:rPr>
              <a:t> + </a:t>
            </a:r>
            <a:r>
              <a:rPr lang="en-US" sz="2400" dirty="0">
                <a:solidFill>
                  <a:srgbClr val="FF0000"/>
                </a:solidFill>
                <a:latin typeface="Times New Roman" pitchFamily="18" charset="0"/>
                <a:cs typeface="Times New Roman" pitchFamily="18" charset="0"/>
              </a:rPr>
              <a:t>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aa</a:t>
            </a:r>
            <a:r>
              <a:rPr lang="en-US" sz="2400" dirty="0">
                <a:latin typeface="Times New Roman" pitchFamily="18" charset="0"/>
                <a:cs typeface="Times New Roman" pitchFamily="18" charset="0"/>
              </a:rPr>
              <a:t> = 1</a:t>
            </a:r>
          </a:p>
          <a:p>
            <a:pPr>
              <a:buNone/>
            </a:pPr>
            <a:r>
              <a:rPr lang="en-US" sz="2400" dirty="0">
                <a:latin typeface="Times New Roman" pitchFamily="18" charset="0"/>
                <a:cs typeface="Times New Roman" pitchFamily="18" charset="0"/>
              </a:rPr>
              <a:t>- QT </a:t>
            </a:r>
            <a:r>
              <a:rPr lang="en-US" sz="2400" dirty="0" err="1">
                <a:latin typeface="Times New Roman" pitchFamily="18" charset="0"/>
                <a:cs typeface="Times New Roman" pitchFamily="18" charset="0"/>
              </a:rPr>
              <a:t>trên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a:t>
            </a:r>
          </a:p>
          <a:p>
            <a:pPr>
              <a:buFontTx/>
              <a:buChar char="-"/>
            </a:pP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để</a:t>
            </a:r>
            <a:r>
              <a:rPr lang="en-US" sz="2400" dirty="0">
                <a:latin typeface="Times New Roman" pitchFamily="18" charset="0"/>
                <a:cs typeface="Times New Roman" pitchFamily="18" charset="0"/>
              </a:rPr>
              <a:t> QT </a:t>
            </a:r>
            <a:r>
              <a:rPr lang="en-US" sz="2400" dirty="0" err="1">
                <a:latin typeface="Times New Roman" pitchFamily="18" charset="0"/>
                <a:cs typeface="Times New Roman" pitchFamily="18" charset="0"/>
              </a:rPr>
              <a:t>cân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a:t>
            </a:r>
          </a:p>
          <a:p>
            <a:pPr>
              <a:buFontTx/>
              <a:buChar char="-"/>
            </a:pPr>
            <a:r>
              <a:rPr lang="en-US" sz="2400" dirty="0" err="1">
                <a:latin typeface="Times New Roman" pitchFamily="18" charset="0"/>
                <a:cs typeface="Times New Roman" pitchFamily="18" charset="0"/>
              </a:rPr>
              <a:t>Viết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QT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đạt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a:t>
            </a:r>
          </a:p>
          <a:p>
            <a:pPr>
              <a:buNone/>
            </a:pPr>
            <a:endParaRPr lang="en-US" dirty="0">
              <a:latin typeface="Times New Roman" pitchFamily="18" charset="0"/>
              <a:cs typeface="Times New Roman" pitchFamily="18" charset="0"/>
            </a:endParaRPr>
          </a:p>
          <a:p>
            <a:pPr>
              <a:buNone/>
            </a:pPr>
            <a:endParaRPr lang="en-US" dirty="0">
              <a:latin typeface="VNI-Times" pitchFamily="2" charset="0"/>
              <a:cs typeface="Times New Roman" pitchFamily="18" charset="0"/>
            </a:endParaRPr>
          </a:p>
        </p:txBody>
      </p:sp>
      <p:sp>
        <p:nvSpPr>
          <p:cNvPr id="5" name="TextBox 4"/>
          <p:cNvSpPr txBox="1"/>
          <p:nvPr/>
        </p:nvSpPr>
        <p:spPr>
          <a:xfrm>
            <a:off x="990600" y="304800"/>
            <a:ext cx="184731" cy="369332"/>
          </a:xfrm>
          <a:prstGeom prst="rect">
            <a:avLst/>
          </a:prstGeom>
          <a:noFill/>
        </p:spPr>
        <p:txBody>
          <a:bodyPr wrap="none" rtlCol="0">
            <a:spAutoFit/>
          </a:bodyPr>
          <a:lstStyle/>
          <a:p>
            <a:endParaRPr lang="en-US" dirty="0"/>
          </a:p>
        </p:txBody>
      </p:sp>
      <p:cxnSp>
        <p:nvCxnSpPr>
          <p:cNvPr id="9" name="Straight Connector 8"/>
          <p:cNvCxnSpPr/>
          <p:nvPr/>
        </p:nvCxnSpPr>
        <p:spPr>
          <a:xfrm rot="5400000">
            <a:off x="1791494" y="4152900"/>
            <a:ext cx="4953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343400" y="1600201"/>
            <a:ext cx="4800600" cy="4031873"/>
          </a:xfrm>
          <a:prstGeom prst="rect">
            <a:avLst/>
          </a:prstGeom>
          <a:noFill/>
        </p:spPr>
        <p:txBody>
          <a:bodyPr wrap="square" rtlCol="0">
            <a:spAutoFit/>
          </a:bodyPr>
          <a:lstStyle/>
          <a:p>
            <a:pPr>
              <a:buFontTx/>
              <a:buChar char="-"/>
            </a:pPr>
            <a:r>
              <a:rPr lang="en-US" sz="3200" dirty="0" err="1">
                <a:latin typeface="Times New Roman" pitchFamily="18" charset="0"/>
                <a:cs typeface="Times New Roman" pitchFamily="18" charset="0"/>
              </a:rPr>
              <a:t>Kiểm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tra</a:t>
            </a:r>
            <a:r>
              <a:rPr lang="en-US" sz="3200" dirty="0">
                <a:latin typeface="Times New Roman" pitchFamily="18" charset="0"/>
                <a:cs typeface="Times New Roman" pitchFamily="18" charset="0"/>
              </a:rPr>
              <a:t> QT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bằng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không</a:t>
            </a:r>
            <a:r>
              <a:rPr lang="en-US" sz="3200" dirty="0">
                <a:latin typeface="Times New Roman" pitchFamily="18" charset="0"/>
                <a:cs typeface="Times New Roman" pitchFamily="18" charset="0"/>
              </a:rPr>
              <a:t>: </a:t>
            </a:r>
          </a:p>
          <a:p>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Cấu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trúc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bằng</a:t>
            </a:r>
            <a:r>
              <a:rPr lang="en-US" sz="3200" dirty="0">
                <a:latin typeface="Times New Roman" pitchFamily="18" charset="0"/>
                <a:cs typeface="Times New Roman" pitchFamily="18" charset="0"/>
              </a:rPr>
              <a:t> </a:t>
            </a:r>
          </a:p>
          <a:p>
            <a:r>
              <a:rPr lang="en-US" sz="3200" dirty="0">
                <a:solidFill>
                  <a:srgbClr val="FF0000"/>
                </a:solidFill>
                <a:latin typeface="Times New Roman" pitchFamily="18" charset="0"/>
                <a:cs typeface="Times New Roman" pitchFamily="18" charset="0"/>
              </a:rPr>
              <a:t>p</a:t>
            </a:r>
            <a:r>
              <a:rPr lang="en-US" sz="3200" baseline="30000" dirty="0">
                <a:solidFill>
                  <a:srgbClr val="FF0000"/>
                </a:solidFill>
                <a:latin typeface="Times New Roman" pitchFamily="18" charset="0"/>
                <a:cs typeface="Times New Roman" pitchFamily="18" charset="0"/>
              </a:rPr>
              <a:t>2</a:t>
            </a:r>
            <a:r>
              <a:rPr lang="en-US" sz="3200" dirty="0">
                <a:latin typeface="Times New Roman" pitchFamily="18" charset="0"/>
                <a:cs typeface="Times New Roman" pitchFamily="18" charset="0"/>
              </a:rPr>
              <a:t> AA : </a:t>
            </a:r>
            <a:r>
              <a:rPr lang="en-US" sz="3200" dirty="0">
                <a:solidFill>
                  <a:srgbClr val="FF0000"/>
                </a:solidFill>
                <a:latin typeface="Times New Roman" pitchFamily="18" charset="0"/>
                <a:cs typeface="Times New Roman" pitchFamily="18" charset="0"/>
              </a:rPr>
              <a:t>2pq</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Aa</a:t>
            </a:r>
            <a:r>
              <a:rPr lang="en-US" sz="3200" dirty="0">
                <a:latin typeface="Times New Roman" pitchFamily="18" charset="0"/>
                <a:cs typeface="Times New Roman" pitchFamily="18" charset="0"/>
              </a:rPr>
              <a:t> : </a:t>
            </a:r>
            <a:r>
              <a:rPr lang="en-US" sz="3200" dirty="0">
                <a:solidFill>
                  <a:srgbClr val="FF0000"/>
                </a:solidFill>
                <a:latin typeface="Times New Roman" pitchFamily="18" charset="0"/>
                <a:cs typeface="Times New Roman" pitchFamily="18" charset="0"/>
              </a:rPr>
              <a:t>q</a:t>
            </a:r>
            <a:r>
              <a:rPr lang="en-US" sz="3200" baseline="30000" dirty="0">
                <a:solidFill>
                  <a:srgbClr val="FF0000"/>
                </a:solidFill>
                <a:latin typeface="Times New Roman" pitchFamily="18" charset="0"/>
                <a:cs typeface="Times New Roman" pitchFamily="18" charset="0"/>
              </a:rPr>
              <a:t>2</a:t>
            </a:r>
            <a:r>
              <a:rPr lang="en-US" sz="3200" baseline="30000" dirty="0">
                <a:latin typeface="Times New Roman" pitchFamily="18" charset="0"/>
                <a:cs typeface="Times New Roman" pitchFamily="18" charset="0"/>
              </a:rPr>
              <a:t> </a:t>
            </a:r>
            <a:r>
              <a:rPr lang="en-US" sz="3200" dirty="0" err="1">
                <a:latin typeface="Times New Roman" pitchFamily="18" charset="0"/>
                <a:cs typeface="Times New Roman" pitchFamily="18" charset="0"/>
              </a:rPr>
              <a:t>aa</a:t>
            </a:r>
            <a:r>
              <a:rPr lang="en-US" sz="3200" dirty="0">
                <a:latin typeface="Times New Roman" pitchFamily="18" charset="0"/>
                <a:cs typeface="Times New Roman" pitchFamily="18" charset="0"/>
              </a:rPr>
              <a:t> = 1</a:t>
            </a:r>
          </a:p>
          <a:p>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-&gt;   </a:t>
            </a: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p:txBody>
      </p:sp>
      <p:sp>
        <p:nvSpPr>
          <p:cNvPr id="13" name="Left Brace 12"/>
          <p:cNvSpPr/>
          <p:nvPr/>
        </p:nvSpPr>
        <p:spPr>
          <a:xfrm>
            <a:off x="4876800" y="3810000"/>
            <a:ext cx="304800" cy="914400"/>
          </a:xfrm>
          <a:prstGeom prst="lef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dirty="0"/>
          </a:p>
        </p:txBody>
      </p:sp>
      <p:sp>
        <p:nvSpPr>
          <p:cNvPr id="15" name="TextBox 14"/>
          <p:cNvSpPr txBox="1"/>
          <p:nvPr/>
        </p:nvSpPr>
        <p:spPr>
          <a:xfrm>
            <a:off x="5105400" y="3620631"/>
            <a:ext cx="1828800" cy="2246769"/>
          </a:xfrm>
          <a:prstGeom prst="rect">
            <a:avLst/>
          </a:prstGeom>
          <a:noFill/>
        </p:spPr>
        <p:txBody>
          <a:bodyPr wrap="square" rtlCol="0">
            <a:spAutoFit/>
          </a:bodyPr>
          <a:lstStyle/>
          <a:p>
            <a:r>
              <a:rPr lang="en-US" sz="2800" dirty="0"/>
              <a:t>d= p</a:t>
            </a:r>
            <a:r>
              <a:rPr lang="en-US" sz="2800" baseline="30000" dirty="0"/>
              <a:t>2</a:t>
            </a:r>
            <a:endParaRPr lang="en-US" sz="2800" dirty="0"/>
          </a:p>
          <a:p>
            <a:r>
              <a:rPr lang="en-US" sz="2800" dirty="0"/>
              <a:t>h= 2pq </a:t>
            </a:r>
          </a:p>
          <a:p>
            <a:r>
              <a:rPr lang="en-US" sz="2800" dirty="0"/>
              <a:t>r=q</a:t>
            </a:r>
            <a:r>
              <a:rPr lang="en-US" sz="2800" baseline="30000" dirty="0"/>
              <a:t>2</a:t>
            </a:r>
            <a:endParaRPr lang="en-US" sz="2800" dirty="0"/>
          </a:p>
          <a:p>
            <a:endParaRPr lang="en-US" sz="2800" dirty="0"/>
          </a:p>
          <a:p>
            <a:endParaRPr lang="en-US" sz="2800" dirty="0"/>
          </a:p>
        </p:txBody>
      </p:sp>
      <p:sp>
        <p:nvSpPr>
          <p:cNvPr id="17" name="TextBox 16"/>
          <p:cNvSpPr txBox="1"/>
          <p:nvPr/>
        </p:nvSpPr>
        <p:spPr>
          <a:xfrm>
            <a:off x="4876800" y="4941929"/>
            <a:ext cx="3352800" cy="523220"/>
          </a:xfrm>
          <a:prstGeom prst="rect">
            <a:avLst/>
          </a:prstGeom>
          <a:noFill/>
        </p:spPr>
        <p:txBody>
          <a:bodyPr wrap="square" rtlCol="0">
            <a:spAutoFit/>
          </a:bodyPr>
          <a:lstStyle/>
          <a:p>
            <a:r>
              <a:rPr lang="en-US" sz="2800">
                <a:latin typeface="Times New Roman" pitchFamily="18" charset="0"/>
                <a:cs typeface="Times New Roman" pitchFamily="18" charset="0"/>
              </a:rPr>
              <a:t>Ta có: p</a:t>
            </a:r>
            <a:r>
              <a:rPr lang="en-US" sz="2800" baseline="30000">
                <a:latin typeface="Times New Roman" pitchFamily="18" charset="0"/>
                <a:cs typeface="Times New Roman" pitchFamily="18" charset="0"/>
              </a:rPr>
              <a:t>2</a:t>
            </a:r>
            <a:r>
              <a:rPr lang="en-US" sz="2800">
                <a:latin typeface="Times New Roman" pitchFamily="18" charset="0"/>
                <a:cs typeface="Times New Roman" pitchFamily="18" charset="0"/>
              </a:rPr>
              <a:t>.q</a:t>
            </a:r>
            <a:r>
              <a:rPr lang="en-US" sz="2800" baseline="30000">
                <a:latin typeface="Times New Roman" pitchFamily="18" charset="0"/>
                <a:cs typeface="Times New Roman" pitchFamily="18" charset="0"/>
              </a:rPr>
              <a:t>2</a:t>
            </a:r>
            <a:r>
              <a:rPr lang="en-US" sz="2800">
                <a:latin typeface="Times New Roman" pitchFamily="18" charset="0"/>
                <a:cs typeface="Times New Roman" pitchFamily="18" charset="0"/>
              </a:rPr>
              <a:t>=(2pq/2)</a:t>
            </a:r>
            <a:r>
              <a:rPr lang="en-US" sz="2800" baseline="30000">
                <a:latin typeface="Times New Roman" pitchFamily="18" charset="0"/>
                <a:cs typeface="Times New Roman" pitchFamily="18" charset="0"/>
              </a:rPr>
              <a:t>2</a:t>
            </a:r>
            <a:endParaRPr lang="en-US" sz="2800" dirty="0">
              <a:latin typeface="Times New Roman" pitchFamily="18" charset="0"/>
              <a:cs typeface="Times New Roman" pitchFamily="18" charset="0"/>
            </a:endParaRPr>
          </a:p>
        </p:txBody>
      </p:sp>
      <p:sp>
        <p:nvSpPr>
          <p:cNvPr id="18" name="TextBox 17"/>
          <p:cNvSpPr txBox="1"/>
          <p:nvPr/>
        </p:nvSpPr>
        <p:spPr>
          <a:xfrm>
            <a:off x="5562600" y="4800600"/>
            <a:ext cx="2057400" cy="369332"/>
          </a:xfrm>
          <a:prstGeom prst="rect">
            <a:avLst/>
          </a:prstGeom>
          <a:noFill/>
        </p:spPr>
        <p:txBody>
          <a:bodyPr wrap="square" rtlCol="0">
            <a:spAutoFit/>
          </a:bodyPr>
          <a:lstStyle/>
          <a:p>
            <a:endParaRPr lang="en-US" dirty="0"/>
          </a:p>
        </p:txBody>
      </p:sp>
      <p:sp>
        <p:nvSpPr>
          <p:cNvPr id="19" name="TextBox 18"/>
          <p:cNvSpPr txBox="1"/>
          <p:nvPr/>
        </p:nvSpPr>
        <p:spPr>
          <a:xfrm>
            <a:off x="4754882" y="5465149"/>
            <a:ext cx="2438400" cy="52322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800" b="1">
                <a:solidFill>
                  <a:srgbClr val="C00000"/>
                </a:solidFill>
                <a:latin typeface="Times New Roman" pitchFamily="18" charset="0"/>
                <a:cs typeface="Times New Roman" pitchFamily="18" charset="0"/>
              </a:rPr>
              <a:t>-&gt; d.r = (h/2)</a:t>
            </a:r>
            <a:r>
              <a:rPr lang="en-US" sz="2800" b="1" baseline="30000">
                <a:solidFill>
                  <a:srgbClr val="C00000"/>
                </a:solidFill>
                <a:latin typeface="Times New Roman" pitchFamily="18" charset="0"/>
                <a:cs typeface="Times New Roman" pitchFamily="18" charset="0"/>
              </a:rPr>
              <a:t>2</a:t>
            </a:r>
            <a:endParaRPr lang="en-US" sz="2800" b="1" dirty="0">
              <a:solidFill>
                <a:srgbClr val="C00000"/>
              </a:solidFill>
              <a:latin typeface="Times New Roman" pitchFamily="18" charset="0"/>
              <a:cs typeface="Times New Roman" pitchFamily="18" charset="0"/>
            </a:endParaRPr>
          </a:p>
        </p:txBody>
      </p:sp>
      <p:sp>
        <p:nvSpPr>
          <p:cNvPr id="14" name="TextBox 13">
            <a:extLst>
              <a:ext uri="{FF2B5EF4-FFF2-40B4-BE49-F238E27FC236}">
                <a16:creationId xmlns:a16="http://schemas.microsoft.com/office/drawing/2014/main" xmlns="" id="{BAC00DD3-48CA-4462-8BB9-D5A9ABE245D3}"/>
              </a:ext>
            </a:extLst>
          </p:cNvPr>
          <p:cNvSpPr txBox="1"/>
          <p:nvPr/>
        </p:nvSpPr>
        <p:spPr>
          <a:xfrm>
            <a:off x="2674940" y="6263227"/>
            <a:ext cx="646906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2400" b="1">
                <a:solidFill>
                  <a:srgbClr val="C00000"/>
                </a:solidFill>
                <a:latin typeface="Times New Roman" pitchFamily="18" charset="0"/>
                <a:cs typeface="Times New Roman" pitchFamily="18" charset="0"/>
              </a:rPr>
              <a:t>Vậy QT đạt cân bằng khi: d.r = (h/2)</a:t>
            </a:r>
            <a:r>
              <a:rPr lang="en-US" sz="2400" b="1" baseline="30000">
                <a:solidFill>
                  <a:srgbClr val="C00000"/>
                </a:solidFill>
                <a:latin typeface="Times New Roman" pitchFamily="18" charset="0"/>
                <a:cs typeface="Times New Roman" pitchFamily="18" charset="0"/>
              </a:rPr>
              <a:t>2</a:t>
            </a:r>
            <a:endParaRPr lang="en-US" sz="2400" b="1" dirty="0">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ircle(in)">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blinds(horizontal)">
                                      <p:cBhvr>
                                        <p:cTn id="37" dur="500"/>
                                        <p:tgtEl>
                                          <p:spTgt spid="1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linds(horizont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blinds(horizontal)">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blinds(horizontal)">
                                      <p:cBhvr>
                                        <p:cTn id="5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 grpId="0"/>
      <p:bldP spid="17" grpId="0"/>
      <p:bldP spid="19"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xmlns="" id="{9CB4B860-19C3-4D74-A765-9C24311BD01A}"/>
              </a:ext>
            </a:extLst>
          </p:cNvPr>
          <p:cNvSpPr>
            <a:spLocks noGrp="1"/>
          </p:cNvSpPr>
          <p:nvPr>
            <p:ph type="title"/>
          </p:nvPr>
        </p:nvSpPr>
        <p:spPr>
          <a:xfrm>
            <a:off x="355600" y="2390299"/>
            <a:ext cx="8432800" cy="609600"/>
          </a:xfrm>
        </p:spPr>
        <p:txBody>
          <a:bodyPr>
            <a:noAutofit/>
          </a:bodyPr>
          <a:lstStyle/>
          <a:p>
            <a:pPr algn="l"/>
            <a:r>
              <a:rPr lang="en-US" sz="3200">
                <a:solidFill>
                  <a:srgbClr val="C00000"/>
                </a:solidFill>
              </a:rPr>
              <a:t/>
            </a:r>
            <a:br>
              <a:rPr lang="en-US" sz="3200">
                <a:solidFill>
                  <a:srgbClr val="C00000"/>
                </a:solidFill>
              </a:rPr>
            </a:br>
            <a:r>
              <a:rPr lang="en-US" sz="3200">
                <a:solidFill>
                  <a:srgbClr val="C00000"/>
                </a:solidFill>
                <a:latin typeface="Times New Roman" pitchFamily="18" charset="0"/>
                <a:cs typeface="Times New Roman" pitchFamily="18" charset="0"/>
              </a:rPr>
              <a:t>- </a:t>
            </a:r>
            <a:r>
              <a:rPr lang="en-US" sz="2800">
                <a:latin typeface="Times New Roman" pitchFamily="18" charset="0"/>
                <a:cs typeface="Times New Roman" pitchFamily="18" charset="0"/>
              </a:rPr>
              <a:t>Quần thể không đạt cân bằng vì 0,4.0,2 –(0,4/2)</a:t>
            </a:r>
            <a:r>
              <a:rPr lang="en-US" sz="2800" baseline="30000">
                <a:latin typeface="Times New Roman" pitchFamily="18" charset="0"/>
                <a:cs typeface="Times New Roman" pitchFamily="18" charset="0"/>
              </a:rPr>
              <a:t>2</a:t>
            </a:r>
            <a:r>
              <a:rPr lang="en-US" sz="2800">
                <a:latin typeface="Times New Roman" pitchFamily="18" charset="0"/>
                <a:cs typeface="Times New Roman" pitchFamily="18" charset="0"/>
              </a:rPr>
              <a:t> khác 0 </a:t>
            </a:r>
            <a:r>
              <a:rPr lang="en-US" sz="3200" u="sng" dirty="0">
                <a:solidFill>
                  <a:srgbClr val="C00000"/>
                </a:solidFill>
                <a:latin typeface="Times New Roman" pitchFamily="18" charset="0"/>
                <a:cs typeface="Times New Roman" pitchFamily="18" charset="0"/>
              </a:rPr>
              <a:t/>
            </a:r>
            <a:br>
              <a:rPr lang="en-US" sz="3200" u="sng" dirty="0">
                <a:solidFill>
                  <a:srgbClr val="C00000"/>
                </a:solidFill>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54000"/>
            <a:ext cx="8229600" cy="5821363"/>
          </a:xfrm>
        </p:spPr>
        <p:txBody>
          <a:bodyPr>
            <a:normAutofit/>
          </a:bodyPr>
          <a:lstStyle/>
          <a:p>
            <a:pPr>
              <a:buNone/>
            </a:pPr>
            <a:r>
              <a:rPr lang="en-US" sz="2400" dirty="0">
                <a:latin typeface="Times New Roman" pitchFamily="18" charset="0"/>
                <a:cs typeface="Times New Roman" pitchFamily="18" charset="0"/>
              </a:rPr>
              <a:t>VD: Cho </a:t>
            </a:r>
            <a:r>
              <a:rPr lang="en-US" sz="2400" dirty="0" err="1">
                <a:latin typeface="Times New Roman" pitchFamily="18" charset="0"/>
                <a:cs typeface="Times New Roman" pitchFamily="18" charset="0"/>
              </a:rPr>
              <a:t>quần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trúc</a:t>
            </a:r>
            <a:endParaRPr lang="en-US" sz="2400" dirty="0">
              <a:latin typeface="Times New Roman" pitchFamily="18" charset="0"/>
              <a:cs typeface="Times New Roman" pitchFamily="18" charset="0"/>
            </a:endParaRPr>
          </a:p>
          <a:p>
            <a:pPr>
              <a:buNone/>
            </a:pPr>
            <a:r>
              <a:rPr lang="en-US" sz="2400" dirty="0">
                <a:latin typeface="Times New Roman" pitchFamily="18" charset="0"/>
                <a:cs typeface="Times New Roman" pitchFamily="18" charset="0"/>
              </a:rPr>
              <a:t>0,2 AA + 0,4 </a:t>
            </a:r>
            <a:r>
              <a:rPr lang="en-US" sz="2400" dirty="0" err="1">
                <a:latin typeface="Times New Roman" pitchFamily="18" charset="0"/>
                <a:cs typeface="Times New Roman" pitchFamily="18" charset="0"/>
              </a:rPr>
              <a:t>Aa</a:t>
            </a:r>
            <a:r>
              <a:rPr lang="en-US" sz="2400" dirty="0">
                <a:latin typeface="Times New Roman" pitchFamily="18" charset="0"/>
                <a:cs typeface="Times New Roman" pitchFamily="18" charset="0"/>
              </a:rPr>
              <a:t> + 0,4 </a:t>
            </a:r>
            <a:r>
              <a:rPr lang="en-US" sz="2400" dirty="0" err="1">
                <a:latin typeface="Times New Roman" pitchFamily="18" charset="0"/>
                <a:cs typeface="Times New Roman" pitchFamily="18" charset="0"/>
              </a:rPr>
              <a:t>aa</a:t>
            </a:r>
            <a:r>
              <a:rPr lang="en-US" sz="2400" dirty="0">
                <a:latin typeface="Times New Roman" pitchFamily="18" charset="0"/>
                <a:cs typeface="Times New Roman" pitchFamily="18" charset="0"/>
              </a:rPr>
              <a:t> = 1</a:t>
            </a:r>
          </a:p>
          <a:p>
            <a:pPr>
              <a:buFontTx/>
              <a:buChar char="-"/>
            </a:pPr>
            <a:r>
              <a:rPr lang="en-US" sz="2400" dirty="0" err="1">
                <a:latin typeface="Times New Roman" pitchFamily="18" charset="0"/>
                <a:cs typeface="Times New Roman" pitchFamily="18" charset="0"/>
              </a:rPr>
              <a:t>Quần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không</a:t>
            </a:r>
            <a:r>
              <a:rPr lang="en-US" sz="2400" dirty="0">
                <a:latin typeface="Times New Roman" pitchFamily="18" charset="0"/>
                <a:cs typeface="Times New Roman" pitchFamily="18" charset="0"/>
              </a:rPr>
              <a:t>?</a:t>
            </a:r>
          </a:p>
          <a:p>
            <a:pPr>
              <a:buFontTx/>
              <a:buChar char="-"/>
            </a:pPr>
            <a:r>
              <a:rPr lang="en-US" sz="2400" dirty="0" err="1">
                <a:latin typeface="Times New Roman" pitchFamily="18" charset="0"/>
                <a:cs typeface="Times New Roman" pitchFamily="18" charset="0"/>
              </a:rPr>
              <a:t>Làm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nào</a:t>
            </a: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để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bằng</a:t>
            </a:r>
            <a:r>
              <a:rPr lang="en-US" sz="2400" dirty="0">
                <a:latin typeface="Times New Roman" pitchFamily="18" charset="0"/>
                <a:cs typeface="Times New Roman" pitchFamily="18" charset="0"/>
              </a:rPr>
              <a:t>?</a:t>
            </a:r>
          </a:p>
          <a:p>
            <a:pPr>
              <a:buFontTx/>
              <a:buChar char="-"/>
            </a:pPr>
            <a:r>
              <a:rPr lang="en-US" sz="2400" dirty="0" err="1">
                <a:latin typeface="Times New Roman" pitchFamily="18" charset="0"/>
                <a:cs typeface="Times New Roman" pitchFamily="18" charset="0"/>
              </a:rPr>
              <a:t>Viết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của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khi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cân</a:t>
            </a:r>
            <a:r>
              <a:rPr lang="en-US" sz="2400" dirty="0">
                <a:latin typeface="Times New Roman" pitchFamily="18" charset="0"/>
                <a:cs typeface="Times New Roman" pitchFamily="18" charset="0"/>
              </a:rPr>
              <a:t> </a:t>
            </a:r>
            <a:r>
              <a:rPr lang="en-US" sz="2400" err="1">
                <a:latin typeface="Times New Roman" pitchFamily="18" charset="0"/>
                <a:cs typeface="Times New Roman" pitchFamily="18" charset="0"/>
              </a:rPr>
              <a:t>bằng</a:t>
            </a:r>
            <a:r>
              <a:rPr lang="en-US" sz="2400">
                <a:latin typeface="Times New Roman" pitchFamily="18" charset="0"/>
                <a:cs typeface="Times New Roman" pitchFamily="18" charset="0"/>
              </a:rPr>
              <a:t>?</a:t>
            </a:r>
          </a:p>
        </p:txBody>
      </p:sp>
      <p:sp>
        <p:nvSpPr>
          <p:cNvPr id="5" name="Title 1">
            <a:extLst>
              <a:ext uri="{FF2B5EF4-FFF2-40B4-BE49-F238E27FC236}">
                <a16:creationId xmlns:a16="http://schemas.microsoft.com/office/drawing/2014/main" xmlns="" id="{6C7F3EF9-EC6B-49DA-955B-D3AAB0C13AFF}"/>
              </a:ext>
            </a:extLst>
          </p:cNvPr>
          <p:cNvSpPr txBox="1">
            <a:spLocks/>
          </p:cNvSpPr>
          <p:nvPr/>
        </p:nvSpPr>
        <p:spPr>
          <a:xfrm>
            <a:off x="312420" y="3858102"/>
            <a:ext cx="8229600" cy="1066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800">
              <a:latin typeface="Times New Roman" pitchFamily="18" charset="0"/>
              <a:cs typeface="Times New Roman" pitchFamily="18" charset="0"/>
            </a:endParaRPr>
          </a:p>
          <a:p>
            <a:pPr algn="l"/>
            <a:r>
              <a:rPr lang="en-US" sz="2800">
                <a:latin typeface="Times New Roman" pitchFamily="18" charset="0"/>
                <a:cs typeface="Times New Roman" pitchFamily="18" charset="0"/>
              </a:rPr>
              <a:t>- Cho quần thể trên ngẫu phối sau 1 thế hệ sẽ đạt cân bằng</a:t>
            </a:r>
          </a:p>
          <a:p>
            <a:pPr algn="l"/>
            <a:r>
              <a:rPr lang="en-US" sz="3200">
                <a:solidFill>
                  <a:srgbClr val="C00000"/>
                </a:solidFill>
                <a:latin typeface="Times New Roman" pitchFamily="18" charset="0"/>
                <a:cs typeface="Times New Roman" pitchFamily="18" charset="0"/>
              </a:rPr>
              <a:t> </a:t>
            </a:r>
            <a:r>
              <a:rPr lang="en-US" sz="3200" u="sng">
                <a:solidFill>
                  <a:srgbClr val="C00000"/>
                </a:solidFill>
                <a:latin typeface="Times New Roman" pitchFamily="18" charset="0"/>
                <a:cs typeface="Times New Roman" pitchFamily="18" charset="0"/>
              </a:rPr>
              <a:t/>
            </a:r>
            <a:br>
              <a:rPr lang="en-US" sz="3200" u="sng">
                <a:solidFill>
                  <a:srgbClr val="C00000"/>
                </a:solidFill>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6" name="Title 1">
            <a:extLst>
              <a:ext uri="{FF2B5EF4-FFF2-40B4-BE49-F238E27FC236}">
                <a16:creationId xmlns:a16="http://schemas.microsoft.com/office/drawing/2014/main" xmlns="" id="{F307EC9B-6356-4B36-AD48-16136604C5E5}"/>
              </a:ext>
            </a:extLst>
          </p:cNvPr>
          <p:cNvSpPr txBox="1">
            <a:spLocks/>
          </p:cNvSpPr>
          <p:nvPr/>
        </p:nvSpPr>
        <p:spPr>
          <a:xfrm>
            <a:off x="312420" y="4643438"/>
            <a:ext cx="8242300" cy="14678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a:solidFill>
                  <a:srgbClr val="C00000"/>
                </a:solidFill>
              </a:rPr>
              <a:t/>
            </a:r>
            <a:br>
              <a:rPr lang="en-US" sz="3200">
                <a:solidFill>
                  <a:srgbClr val="C00000"/>
                </a:solidFill>
              </a:rPr>
            </a:br>
            <a:r>
              <a:rPr lang="en-US" sz="3200">
                <a:solidFill>
                  <a:srgbClr val="C00000"/>
                </a:solidFill>
              </a:rPr>
              <a:t>- </a:t>
            </a:r>
            <a:r>
              <a:rPr lang="en-US" sz="2800">
                <a:latin typeface="Times New Roman" pitchFamily="18" charset="0"/>
                <a:cs typeface="Times New Roman" pitchFamily="18" charset="0"/>
              </a:rPr>
              <a:t>Cách xác định:</a:t>
            </a:r>
          </a:p>
          <a:p>
            <a:pPr algn="l"/>
            <a:r>
              <a:rPr lang="en-US" sz="2800">
                <a:latin typeface="Times New Roman" pitchFamily="18" charset="0"/>
                <a:cs typeface="Times New Roman" pitchFamily="18" charset="0"/>
              </a:rPr>
              <a:t>+ Tần số A và a: A= 0,4, a= 0,6</a:t>
            </a:r>
          </a:p>
          <a:p>
            <a:pPr algn="l"/>
            <a:r>
              <a:rPr lang="en-US" sz="2800">
                <a:latin typeface="Times New Roman" pitchFamily="18" charset="0"/>
                <a:cs typeface="Times New Roman" pitchFamily="18" charset="0"/>
              </a:rPr>
              <a:t>CTDT: (0,4A : 0,6a) x (0,4A : 0,6a) =  </a:t>
            </a:r>
          </a:p>
          <a:p>
            <a:pPr algn="l"/>
            <a:r>
              <a:rPr lang="en-US" sz="2800">
                <a:latin typeface="Times New Roman" pitchFamily="18" charset="0"/>
                <a:cs typeface="Times New Roman" pitchFamily="18" charset="0"/>
              </a:rPr>
              <a:t>0,16AA: 0,48Aa: 0,36aa </a:t>
            </a:r>
            <a:r>
              <a:rPr lang="en-US" sz="2800" u="sng">
                <a:latin typeface="Times New Roman" pitchFamily="18" charset="0"/>
                <a:cs typeface="Times New Roman" pitchFamily="18" charset="0"/>
              </a:rPr>
              <a:t/>
            </a:r>
            <a:br>
              <a:rPr lang="en-US" sz="2800" u="sng">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500"/>
                                        <p:tgtEl>
                                          <p:spTgt spid="6">
                                            <p:txEl>
                                              <p:pRg st="0" end="0"/>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fade">
                                      <p:cBhvr>
                                        <p:cTn id="20" dur="500"/>
                                        <p:tgtEl>
                                          <p:spTgt spid="6">
                                            <p:txEl>
                                              <p:pRg st="1" end="1"/>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fade">
                                      <p:cBhvr>
                                        <p:cTn id="23" dur="500"/>
                                        <p:tgtEl>
                                          <p:spTgt spid="6">
                                            <p:txEl>
                                              <p:pRg st="2" end="2"/>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fade">
                                      <p:cBhvr>
                                        <p:cTn id="26"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r>
              <a:rPr lang="en-US" sz="3600" dirty="0">
                <a:solidFill>
                  <a:srgbClr val="C00000"/>
                </a:solidFill>
                <a:latin typeface="Times New Roman" pitchFamily="18" charset="0"/>
                <a:cs typeface="Times New Roman" pitchFamily="18" charset="0"/>
              </a:rPr>
              <a:t/>
            </a:r>
            <a:br>
              <a:rPr lang="en-US" sz="3600" dirty="0">
                <a:solidFill>
                  <a:srgbClr val="C00000"/>
                </a:solidFill>
                <a:latin typeface="Times New Roman" pitchFamily="18" charset="0"/>
                <a:cs typeface="Times New Roman" pitchFamily="18" charset="0"/>
              </a:rPr>
            </a:br>
            <a:r>
              <a:rPr lang="en-US" sz="3600" dirty="0">
                <a:solidFill>
                  <a:srgbClr val="C00000"/>
                </a:solidFill>
                <a:latin typeface="Times New Roman" pitchFamily="18" charset="0"/>
                <a:cs typeface="Times New Roman" pitchFamily="18" charset="0"/>
              </a:rPr>
              <a:t/>
            </a:r>
            <a:br>
              <a:rPr lang="en-US" sz="3600" dirty="0">
                <a:solidFill>
                  <a:srgbClr val="C00000"/>
                </a:solidFill>
                <a:latin typeface="Times New Roman" pitchFamily="18" charset="0"/>
                <a:cs typeface="Times New Roman" pitchFamily="18" charset="0"/>
              </a:rPr>
            </a:br>
            <a:r>
              <a:rPr lang="en-US" sz="3100" dirty="0">
                <a:solidFill>
                  <a:srgbClr val="C00000"/>
                </a:solidFill>
                <a:latin typeface="Times New Roman" pitchFamily="18" charset="0"/>
                <a:cs typeface="Times New Roman" pitchFamily="18" charset="0"/>
              </a:rPr>
              <a:t>2.</a:t>
            </a:r>
            <a:r>
              <a:rPr lang="en-US" sz="3600" u="sng" dirty="0">
                <a:solidFill>
                  <a:srgbClr val="C00000"/>
                </a:solidFill>
                <a:latin typeface="Times New Roman" pitchFamily="18" charset="0"/>
                <a:cs typeface="Times New Roman" pitchFamily="18" charset="0"/>
              </a:rPr>
              <a:t>Trạng </a:t>
            </a:r>
            <a:r>
              <a:rPr lang="en-US" sz="3600" u="sng" dirty="0" err="1">
                <a:solidFill>
                  <a:srgbClr val="C00000"/>
                </a:solidFill>
                <a:latin typeface="Times New Roman" pitchFamily="18" charset="0"/>
                <a:cs typeface="Times New Roman" pitchFamily="18" charset="0"/>
              </a:rPr>
              <a:t>thái</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cân</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bằng</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di</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truyền</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của</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quần</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thể</a:t>
            </a:r>
            <a:r>
              <a:rPr lang="en-US" sz="3600" u="sng" dirty="0">
                <a:solidFill>
                  <a:srgbClr val="C00000"/>
                </a:solidFill>
                <a:latin typeface="Times New Roman" pitchFamily="18" charset="0"/>
                <a:cs typeface="Times New Roman" pitchFamily="18" charset="0"/>
              </a:rPr>
              <a:t>:</a:t>
            </a:r>
            <a:br>
              <a:rPr lang="en-US" sz="3600" u="sng" dirty="0">
                <a:solidFill>
                  <a:srgbClr val="C00000"/>
                </a:solidFill>
                <a:latin typeface="Times New Roman" pitchFamily="18" charset="0"/>
                <a:cs typeface="Times New Roman" pitchFamily="18" charset="0"/>
              </a:rPr>
            </a:br>
            <a:r>
              <a:rPr lang="en-US" sz="3600" dirty="0">
                <a:latin typeface="Times New Roman" pitchFamily="18" charset="0"/>
                <a:cs typeface="Times New Roman" pitchFamily="18" charset="0"/>
              </a:rPr>
              <a:t>d. </a:t>
            </a:r>
            <a:r>
              <a:rPr lang="en-US" sz="3600" u="sng" dirty="0">
                <a:latin typeface="Times New Roman" pitchFamily="18" charset="0"/>
                <a:cs typeface="Times New Roman" pitchFamily="18" charset="0"/>
              </a:rPr>
              <a:t>Ý </a:t>
            </a:r>
            <a:r>
              <a:rPr lang="en-US" sz="3600" u="sng" dirty="0" err="1">
                <a:latin typeface="Times New Roman" pitchFamily="18" charset="0"/>
                <a:cs typeface="Times New Roman" pitchFamily="18" charset="0"/>
              </a:rPr>
              <a:t>nghĩa</a:t>
            </a:r>
            <a:r>
              <a:rPr lang="en-US" sz="3600" u="sng" dirty="0">
                <a:latin typeface="Times New Roman" pitchFamily="18" charset="0"/>
                <a:cs typeface="Times New Roman" pitchFamily="18" charset="0"/>
              </a:rPr>
              <a:t> </a:t>
            </a:r>
            <a:r>
              <a:rPr lang="en-US" sz="3600" u="sng" dirty="0" err="1">
                <a:latin typeface="Times New Roman" pitchFamily="18" charset="0"/>
                <a:cs typeface="Times New Roman" pitchFamily="18" charset="0"/>
              </a:rPr>
              <a:t>của</a:t>
            </a:r>
            <a:r>
              <a:rPr lang="en-US" sz="3600" u="sng" dirty="0">
                <a:latin typeface="Times New Roman" pitchFamily="18" charset="0"/>
                <a:cs typeface="Times New Roman" pitchFamily="18" charset="0"/>
              </a:rPr>
              <a:t> </a:t>
            </a:r>
            <a:r>
              <a:rPr lang="en-US" sz="3600" u="sng" dirty="0" err="1">
                <a:latin typeface="Times New Roman" pitchFamily="18" charset="0"/>
                <a:cs typeface="Times New Roman" pitchFamily="18" charset="0"/>
              </a:rPr>
              <a:t>định</a:t>
            </a:r>
            <a:r>
              <a:rPr lang="en-US" sz="3600" u="sng" dirty="0">
                <a:latin typeface="Times New Roman" pitchFamily="18" charset="0"/>
                <a:cs typeface="Times New Roman" pitchFamily="18" charset="0"/>
              </a:rPr>
              <a:t> </a:t>
            </a:r>
            <a:r>
              <a:rPr lang="en-US" sz="3600" u="sng" dirty="0" err="1">
                <a:latin typeface="Times New Roman" pitchFamily="18" charset="0"/>
                <a:cs typeface="Times New Roman" pitchFamily="18" charset="0"/>
              </a:rPr>
              <a:t>luật</a:t>
            </a:r>
            <a:r>
              <a:rPr lang="en-US" sz="3600" u="sng" dirty="0">
                <a:latin typeface="Times New Roman" pitchFamily="18" charset="0"/>
                <a:cs typeface="Times New Roman" pitchFamily="18" charset="0"/>
              </a:rPr>
              <a:t> </a:t>
            </a:r>
            <a:r>
              <a:rPr lang="en-US" sz="3600" u="sng" dirty="0" err="1">
                <a:latin typeface="Times New Roman" pitchFamily="18" charset="0"/>
                <a:cs typeface="Times New Roman" pitchFamily="18" charset="0"/>
              </a:rPr>
              <a:t>Hacđy</a:t>
            </a:r>
            <a:r>
              <a:rPr lang="en-US" sz="3600" u="sng" dirty="0">
                <a:latin typeface="Times New Roman" pitchFamily="18" charset="0"/>
                <a:cs typeface="Times New Roman" pitchFamily="18" charset="0"/>
              </a:rPr>
              <a:t> – </a:t>
            </a:r>
            <a:r>
              <a:rPr lang="en-US" sz="3600" u="sng" dirty="0" err="1">
                <a:latin typeface="Times New Roman" pitchFamily="18" charset="0"/>
                <a:cs typeface="Times New Roman" pitchFamily="18" charset="0"/>
              </a:rPr>
              <a:t>Vanbec</a:t>
            </a:r>
            <a:r>
              <a:rPr lang="en-US" sz="3600" u="sng" dirty="0">
                <a:latin typeface="Times New Roman" pitchFamily="18" charset="0"/>
                <a:cs typeface="Times New Roman" pitchFamily="18" charset="0"/>
              </a:rPr>
              <a:t>:</a:t>
            </a:r>
            <a:r>
              <a:rPr lang="en-US" sz="4000" b="1" dirty="0">
                <a:solidFill>
                  <a:srgbClr val="3333CC"/>
                </a:solidFill>
                <a:latin typeface="Times New Roman" pitchFamily="18" charset="0"/>
                <a:cs typeface="Times New Roman" pitchFamily="18" charset="0"/>
              </a:rPr>
              <a:t/>
            </a:r>
            <a:br>
              <a:rPr lang="en-US" sz="4000" b="1" dirty="0">
                <a:solidFill>
                  <a:srgbClr val="3333CC"/>
                </a:solidFill>
                <a:latin typeface="Times New Roman" pitchFamily="18" charset="0"/>
                <a:cs typeface="Times New Roman" pitchFamily="18" charset="0"/>
              </a:rPr>
            </a:br>
            <a:r>
              <a:rPr lang="en-US" sz="4000" u="sng" dirty="0">
                <a:solidFill>
                  <a:srgbClr val="C00000"/>
                </a:solidFill>
                <a:latin typeface="Times New Roman" pitchFamily="18" charset="0"/>
                <a:cs typeface="Times New Roman" pitchFamily="18" charset="0"/>
              </a:rPr>
              <a:t/>
            </a:r>
            <a:br>
              <a:rPr lang="en-US" sz="4000" u="sng" dirty="0">
                <a:solidFill>
                  <a:srgbClr val="C00000"/>
                </a:solidFill>
                <a:latin typeface="Times New Roman" pitchFamily="18" charset="0"/>
                <a:cs typeface="Times New Roman" pitchFamily="18" charset="0"/>
              </a:rPr>
            </a:br>
            <a:endParaRPr lang="en-US" dirty="0"/>
          </a:p>
        </p:txBody>
      </p:sp>
      <p:sp>
        <p:nvSpPr>
          <p:cNvPr id="3" name="Content Placeholder 2"/>
          <p:cNvSpPr>
            <a:spLocks noGrp="1"/>
          </p:cNvSpPr>
          <p:nvPr>
            <p:ph idx="1"/>
          </p:nvPr>
        </p:nvSpPr>
        <p:spPr>
          <a:xfrm>
            <a:off x="381000" y="2514600"/>
            <a:ext cx="8382000" cy="3154363"/>
          </a:xfrm>
        </p:spPr>
        <p:txBody>
          <a:bodyPr>
            <a:normAutofit/>
          </a:bodyPr>
          <a:lstStyle/>
          <a:p>
            <a:pPr>
              <a:buNone/>
            </a:pPr>
            <a:r>
              <a:rPr lang="en-US" sz="2800">
                <a:solidFill>
                  <a:schemeClr val="tx1"/>
                </a:solidFill>
                <a:latin typeface="Times New Roman" panose="02020603050405020304" pitchFamily="18" charset="0"/>
                <a:cs typeface="Times New Roman" panose="02020603050405020304" pitchFamily="18" charset="0"/>
              </a:rPr>
              <a:t>Từ số cá thể có kiểu hình lặn =&gt; xác định được tần số alen lặn, alen trội =&gt; cấu trúc di truyền của quần thể.</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600C5F-2612-426B-873C-0B5DA81FFD70}"/>
              </a:ext>
            </a:extLst>
          </p:cNvPr>
          <p:cNvSpPr>
            <a:spLocks noGrp="1"/>
          </p:cNvSpPr>
          <p:nvPr>
            <p:ph type="title"/>
          </p:nvPr>
        </p:nvSpPr>
        <p:spPr>
          <a:xfrm>
            <a:off x="1524000" y="152400"/>
            <a:ext cx="4302762" cy="588037"/>
          </a:xfrm>
        </p:spPr>
        <p:txBody>
          <a:bodyPr>
            <a:normAutofit fontScale="90000"/>
          </a:bodyPr>
          <a:lstStyle/>
          <a:p>
            <a:r>
              <a:rPr lang="en-US" b="1">
                <a:latin typeface="Times New Roman" panose="02020603050405020304" pitchFamily="18" charset="0"/>
                <a:cs typeface="Times New Roman" panose="02020603050405020304" pitchFamily="18" charset="0"/>
              </a:rPr>
              <a:t>NỘI DUNG CHÍNH</a:t>
            </a:r>
          </a:p>
        </p:txBody>
      </p:sp>
      <p:sp>
        <p:nvSpPr>
          <p:cNvPr id="3" name="Content Placeholder 2">
            <a:extLst>
              <a:ext uri="{FF2B5EF4-FFF2-40B4-BE49-F238E27FC236}">
                <a16:creationId xmlns:a16="http://schemas.microsoft.com/office/drawing/2014/main" xmlns="" id="{2B32015B-A776-4524-A001-75D996EF48DB}"/>
              </a:ext>
            </a:extLst>
          </p:cNvPr>
          <p:cNvSpPr>
            <a:spLocks noGrp="1"/>
          </p:cNvSpPr>
          <p:nvPr>
            <p:ph idx="1"/>
          </p:nvPr>
        </p:nvSpPr>
        <p:spPr>
          <a:xfrm>
            <a:off x="152400" y="990600"/>
            <a:ext cx="8077200" cy="5867400"/>
          </a:xfrm>
        </p:spPr>
        <p:txBody>
          <a:bodyPr>
            <a:normAutofit fontScale="92500" lnSpcReduction="20000"/>
          </a:bodyPr>
          <a:lstStyle/>
          <a:p>
            <a:pPr marL="0" indent="0">
              <a:buNone/>
            </a:pPr>
            <a:r>
              <a:rPr lang="en-US" sz="2400" b="1">
                <a:solidFill>
                  <a:schemeClr val="tx1"/>
                </a:solidFill>
                <a:latin typeface="Times New Roman" panose="02020603050405020304" pitchFamily="18" charset="0"/>
                <a:cs typeface="Times New Roman" panose="02020603050405020304" pitchFamily="18" charset="0"/>
              </a:rPr>
              <a:t>III. CẤU TRÚC DI TRUYỀN CỦA QUẦN THỂ NGẪU PHỐI</a:t>
            </a:r>
          </a:p>
          <a:p>
            <a:pPr marL="0" indent="0" algn="just">
              <a:buNone/>
            </a:pPr>
            <a:r>
              <a:rPr lang="en-US" sz="2400" b="1">
                <a:solidFill>
                  <a:schemeClr val="tx1"/>
                </a:solidFill>
                <a:latin typeface="Times New Roman" panose="02020603050405020304" pitchFamily="18" charset="0"/>
                <a:cs typeface="Times New Roman" panose="02020603050405020304" pitchFamily="18" charset="0"/>
              </a:rPr>
              <a:t>1. Quần thể ngẫu phối</a:t>
            </a:r>
          </a:p>
          <a:p>
            <a:pPr marL="0" indent="0" algn="just">
              <a:buNone/>
            </a:pPr>
            <a:r>
              <a:rPr lang="en-US" sz="2400">
                <a:solidFill>
                  <a:schemeClr val="tx1"/>
                </a:solidFill>
                <a:latin typeface="Times New Roman" panose="02020603050405020304" pitchFamily="18" charset="0"/>
                <a:cs typeface="Times New Roman" panose="02020603050405020304" pitchFamily="18" charset="0"/>
              </a:rPr>
              <a:t>- Khái niệm: SGK</a:t>
            </a:r>
          </a:p>
          <a:p>
            <a:pPr marL="0" indent="0" algn="just">
              <a:buNone/>
            </a:pPr>
            <a:r>
              <a:rPr lang="en-US" sz="2400">
                <a:solidFill>
                  <a:schemeClr val="tx1"/>
                </a:solidFill>
                <a:latin typeface="Times New Roman" panose="02020603050405020304" pitchFamily="18" charset="0"/>
                <a:cs typeface="Times New Roman" panose="02020603050405020304" pitchFamily="18" charset="0"/>
              </a:rPr>
              <a:t>- Đặc điểm: + Tạo nguồn biến dị di truyền, cung cấp nguyên liệu cho tiến hóa và chọn giống.</a:t>
            </a:r>
          </a:p>
          <a:p>
            <a:pPr marL="0" indent="0" algn="just">
              <a:buNone/>
            </a:pPr>
            <a:r>
              <a:rPr lang="en-US" sz="2400">
                <a:solidFill>
                  <a:schemeClr val="tx1"/>
                </a:solidFill>
                <a:latin typeface="Times New Roman" panose="02020603050405020304" pitchFamily="18" charset="0"/>
                <a:cs typeface="Times New Roman" panose="02020603050405020304" pitchFamily="18" charset="0"/>
              </a:rPr>
              <a:t>+ Có thể duy trì tần số các kiểu gen khác nhau trong quần thể =&gt; duy trì sự đa dạng di truyền của quần thể.</a:t>
            </a:r>
          </a:p>
          <a:p>
            <a:pPr marL="0" indent="0" algn="just">
              <a:buNone/>
            </a:pPr>
            <a:r>
              <a:rPr lang="en-US" sz="2400" b="1">
                <a:solidFill>
                  <a:schemeClr val="tx1"/>
                </a:solidFill>
                <a:latin typeface="Times New Roman" panose="02020603050405020304" pitchFamily="18" charset="0"/>
                <a:cs typeface="Times New Roman" panose="02020603050405020304" pitchFamily="18" charset="0"/>
              </a:rPr>
              <a:t>2. Trạng thái cân bằng di truyền của quần thể</a:t>
            </a:r>
          </a:p>
          <a:p>
            <a:pPr algn="just">
              <a:buNone/>
            </a:pPr>
            <a:r>
              <a:rPr lang="it-IT" sz="2400">
                <a:solidFill>
                  <a:schemeClr val="tx1"/>
                </a:solidFill>
                <a:latin typeface="Times New Roman" panose="02020603050405020304" pitchFamily="18" charset="0"/>
                <a:cs typeface="Times New Roman" pitchFamily="18" charset="0"/>
              </a:rPr>
              <a:t>- </a:t>
            </a:r>
            <a:r>
              <a:rPr lang="it-IT" sz="2600">
                <a:solidFill>
                  <a:schemeClr val="tx1"/>
                </a:solidFill>
                <a:latin typeface="Times New Roman" panose="02020603050405020304" pitchFamily="18" charset="0"/>
                <a:cs typeface="Times New Roman" pitchFamily="18" charset="0"/>
              </a:rPr>
              <a:t>Nội dung định luật Hac đi – Van bec: Trong một quần thể lớn, ngẫu phối nếu không có các yếu tố làm thay đổi tần số alen thì thành phần kiểu gen của quần thể sẽ duy trì không đổi từ thế hệ này sang thế hệ khác theo đẳng thức:</a:t>
            </a:r>
            <a:endParaRPr lang="en-US" sz="2600">
              <a:solidFill>
                <a:schemeClr val="tx1"/>
              </a:solidFill>
              <a:latin typeface="Times New Roman" panose="02020603050405020304" pitchFamily="18" charset="0"/>
              <a:cs typeface="Times New Roman" pitchFamily="18" charset="0"/>
            </a:endParaRPr>
          </a:p>
          <a:p>
            <a:pPr algn="just">
              <a:buNone/>
            </a:pPr>
            <a:r>
              <a:rPr lang="en-US" sz="2600">
                <a:solidFill>
                  <a:schemeClr val="tx1"/>
                </a:solidFill>
                <a:latin typeface="Times New Roman" panose="02020603050405020304" pitchFamily="18" charset="0"/>
                <a:cs typeface="Times New Roman" pitchFamily="18" charset="0"/>
              </a:rPr>
              <a:t>			p</a:t>
            </a:r>
            <a:r>
              <a:rPr lang="en-US" sz="2600" baseline="30000">
                <a:solidFill>
                  <a:schemeClr val="tx1"/>
                </a:solidFill>
                <a:latin typeface="Times New Roman" panose="02020603050405020304" pitchFamily="18" charset="0"/>
                <a:cs typeface="Times New Roman" pitchFamily="18" charset="0"/>
              </a:rPr>
              <a:t>2</a:t>
            </a:r>
            <a:r>
              <a:rPr lang="en-US" sz="2600">
                <a:solidFill>
                  <a:schemeClr val="tx1"/>
                </a:solidFill>
                <a:latin typeface="Times New Roman" panose="02020603050405020304" pitchFamily="18" charset="0"/>
                <a:cs typeface="Times New Roman" pitchFamily="18" charset="0"/>
              </a:rPr>
              <a:t> + 2pq + q</a:t>
            </a:r>
            <a:r>
              <a:rPr lang="en-US" sz="2600" baseline="30000">
                <a:solidFill>
                  <a:schemeClr val="tx1"/>
                </a:solidFill>
                <a:latin typeface="Times New Roman" panose="02020603050405020304" pitchFamily="18" charset="0"/>
                <a:cs typeface="Times New Roman" pitchFamily="18" charset="0"/>
              </a:rPr>
              <a:t>2</a:t>
            </a:r>
            <a:r>
              <a:rPr lang="en-US" sz="2600">
                <a:solidFill>
                  <a:schemeClr val="tx1"/>
                </a:solidFill>
                <a:latin typeface="Times New Roman" panose="02020603050405020304" pitchFamily="18" charset="0"/>
                <a:cs typeface="Times New Roman" pitchFamily="18" charset="0"/>
              </a:rPr>
              <a:t> = 1</a:t>
            </a:r>
          </a:p>
          <a:p>
            <a:pPr algn="just">
              <a:buNone/>
            </a:pPr>
            <a:r>
              <a:rPr lang="en-US" sz="2400">
                <a:solidFill>
                  <a:schemeClr val="tx1"/>
                </a:solidFill>
                <a:latin typeface="Times New Roman" panose="02020603050405020304" pitchFamily="18" charset="0"/>
                <a:cs typeface="Times New Roman" pitchFamily="18" charset="0"/>
              </a:rPr>
              <a:t>Trong đó:  </a:t>
            </a:r>
          </a:p>
          <a:p>
            <a:pPr algn="just">
              <a:buNone/>
            </a:pPr>
            <a:r>
              <a:rPr lang="en-US" sz="2400">
                <a:solidFill>
                  <a:schemeClr val="tx1"/>
                </a:solidFill>
                <a:latin typeface="Times New Roman" panose="02020603050405020304" pitchFamily="18" charset="0"/>
                <a:cs typeface="Times New Roman" pitchFamily="18" charset="0"/>
              </a:rPr>
              <a:t>+ p: là tần số alen trội		+ q: là tần số alen lặn</a:t>
            </a:r>
          </a:p>
          <a:p>
            <a:pPr marL="0" indent="0">
              <a:buNone/>
            </a:pPr>
            <a:endParaRPr lang="en-US"/>
          </a:p>
        </p:txBody>
      </p:sp>
    </p:spTree>
    <p:extLst>
      <p:ext uri="{BB962C8B-B14F-4D97-AF65-F5344CB8AC3E}">
        <p14:creationId xmlns:p14="http://schemas.microsoft.com/office/powerpoint/2010/main" val="1844388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600C5F-2612-426B-873C-0B5DA81FFD70}"/>
              </a:ext>
            </a:extLst>
          </p:cNvPr>
          <p:cNvSpPr>
            <a:spLocks noGrp="1"/>
          </p:cNvSpPr>
          <p:nvPr>
            <p:ph type="title"/>
          </p:nvPr>
        </p:nvSpPr>
        <p:spPr>
          <a:xfrm>
            <a:off x="1524000" y="152400"/>
            <a:ext cx="4302762" cy="588037"/>
          </a:xfrm>
        </p:spPr>
        <p:txBody>
          <a:bodyPr>
            <a:normAutofit fontScale="90000"/>
          </a:bodyPr>
          <a:lstStyle/>
          <a:p>
            <a:r>
              <a:rPr lang="en-US" b="1">
                <a:latin typeface="Times New Roman" panose="02020603050405020304" pitchFamily="18" charset="0"/>
                <a:cs typeface="Times New Roman" panose="02020603050405020304" pitchFamily="18" charset="0"/>
              </a:rPr>
              <a:t>NỘI DUNG CHÍNH</a:t>
            </a:r>
          </a:p>
        </p:txBody>
      </p:sp>
      <p:sp>
        <p:nvSpPr>
          <p:cNvPr id="3" name="Content Placeholder 2">
            <a:extLst>
              <a:ext uri="{FF2B5EF4-FFF2-40B4-BE49-F238E27FC236}">
                <a16:creationId xmlns:a16="http://schemas.microsoft.com/office/drawing/2014/main" xmlns="" id="{2B32015B-A776-4524-A001-75D996EF48DB}"/>
              </a:ext>
            </a:extLst>
          </p:cNvPr>
          <p:cNvSpPr>
            <a:spLocks noGrp="1"/>
          </p:cNvSpPr>
          <p:nvPr>
            <p:ph idx="1"/>
          </p:nvPr>
        </p:nvSpPr>
        <p:spPr>
          <a:xfrm>
            <a:off x="152400" y="990600"/>
            <a:ext cx="8915400" cy="5867400"/>
          </a:xfrm>
        </p:spPr>
        <p:txBody>
          <a:bodyPr>
            <a:normAutofit lnSpcReduction="10000"/>
          </a:bodyPr>
          <a:lstStyle/>
          <a:p>
            <a:pPr marL="0" indent="0" algn="just">
              <a:buNone/>
            </a:pPr>
            <a:r>
              <a:rPr lang="en-US" sz="2400" b="1">
                <a:solidFill>
                  <a:schemeClr val="tx1"/>
                </a:solidFill>
                <a:latin typeface="Times New Roman" panose="02020603050405020304" pitchFamily="18" charset="0"/>
                <a:cs typeface="Times New Roman" panose="02020603050405020304" pitchFamily="18" charset="0"/>
              </a:rPr>
              <a:t>2. Trạng thái cân bằng di truyền của quần thể</a:t>
            </a:r>
          </a:p>
          <a:p>
            <a:pPr marL="0" indent="0">
              <a:buNone/>
            </a:pPr>
            <a:r>
              <a:rPr lang="en-US" sz="2400">
                <a:solidFill>
                  <a:schemeClr val="tx1"/>
                </a:solidFill>
                <a:latin typeface="Times New Roman" panose="02020603050405020304" pitchFamily="18" charset="0"/>
                <a:cs typeface="Times New Roman" panose="02020603050405020304" pitchFamily="18" charset="0"/>
              </a:rPr>
              <a:t>- Điều kiện nghiệm đúng: SGK</a:t>
            </a:r>
          </a:p>
          <a:p>
            <a:pPr marL="0" indent="0">
              <a:buNone/>
            </a:pPr>
            <a:r>
              <a:rPr lang="en-US" sz="2400">
                <a:solidFill>
                  <a:schemeClr val="tx1"/>
                </a:solidFill>
                <a:latin typeface="Times New Roman" panose="02020603050405020304" pitchFamily="18" charset="0"/>
                <a:cs typeface="Times New Roman" panose="02020603050405020304" pitchFamily="18" charset="0"/>
              </a:rPr>
              <a:t>- Ý nghĩa: Từ số cá thể có kiểu hình lặn =&gt; xác định được tần số alen lặn, alen trội =&gt; cấu trúc di truyền của quần thể.</a:t>
            </a:r>
          </a:p>
          <a:p>
            <a:pPr marL="0" indent="0">
              <a:buNone/>
            </a:pPr>
            <a:r>
              <a:rPr lang="en-US" sz="2400" b="1">
                <a:solidFill>
                  <a:schemeClr val="tx1"/>
                </a:solidFill>
                <a:latin typeface="Times New Roman" panose="02020603050405020304" pitchFamily="18" charset="0"/>
                <a:cs typeface="Times New Roman" panose="02020603050405020304" pitchFamily="18" charset="0"/>
              </a:rPr>
              <a:t>* Các dạng bài tâp:</a:t>
            </a:r>
          </a:p>
          <a:p>
            <a:pPr marL="0" indent="0">
              <a:buNone/>
            </a:pPr>
            <a:r>
              <a:rPr lang="en-US" sz="2400" b="1" u="sng">
                <a:solidFill>
                  <a:schemeClr val="tx1"/>
                </a:solidFill>
                <a:latin typeface="Times New Roman" panose="02020603050405020304" pitchFamily="18" charset="0"/>
                <a:cs typeface="Times New Roman" panose="02020603050405020304" pitchFamily="18" charset="0"/>
              </a:rPr>
              <a:t>Dạng 1</a:t>
            </a:r>
            <a:r>
              <a:rPr lang="en-US" sz="2400">
                <a:solidFill>
                  <a:schemeClr val="tx1"/>
                </a:solidFill>
                <a:latin typeface="Times New Roman" panose="02020603050405020304" pitchFamily="18" charset="0"/>
                <a:cs typeface="Times New Roman" panose="02020603050405020304" pitchFamily="18" charset="0"/>
              </a:rPr>
              <a:t>: Cách xác định QT có đạt cân bằng hay không</a:t>
            </a:r>
          </a:p>
          <a:p>
            <a:pPr marL="0" indent="0">
              <a:buNone/>
            </a:pPr>
            <a:r>
              <a:rPr lang="en-US" sz="2400">
                <a:solidFill>
                  <a:schemeClr val="tx1"/>
                </a:solidFill>
                <a:latin typeface="Times New Roman" panose="02020603050405020304" pitchFamily="18" charset="0"/>
                <a:cs typeface="Times New Roman" panose="02020603050405020304" pitchFamily="18" charset="0"/>
              </a:rPr>
              <a:t>Cho 1 quần thể có CTDT: d</a:t>
            </a:r>
            <a:r>
              <a:rPr lang="en-US" sz="2400" b="1">
                <a:solidFill>
                  <a:schemeClr val="tx1"/>
                </a:solidFill>
                <a:latin typeface="Times New Roman" panose="02020603050405020304" pitchFamily="18" charset="0"/>
                <a:cs typeface="Times New Roman" pitchFamily="18" charset="0"/>
              </a:rPr>
              <a:t> </a:t>
            </a:r>
            <a:r>
              <a:rPr lang="en-US" sz="2400">
                <a:solidFill>
                  <a:schemeClr val="tx1"/>
                </a:solidFill>
                <a:latin typeface="Times New Roman" panose="02020603050405020304" pitchFamily="18" charset="0"/>
                <a:cs typeface="Times New Roman" pitchFamily="18" charset="0"/>
              </a:rPr>
              <a:t>AA + h Aa + r aa = 1</a:t>
            </a:r>
          </a:p>
          <a:p>
            <a:pPr marL="0" indent="0">
              <a:buNone/>
            </a:pPr>
            <a:r>
              <a:rPr lang="en-US" sz="2400">
                <a:solidFill>
                  <a:schemeClr val="tx1"/>
                </a:solidFill>
                <a:latin typeface="Times New Roman" panose="02020603050405020304" pitchFamily="18" charset="0"/>
                <a:cs typeface="Times New Roman" pitchFamily="18" charset="0"/>
              </a:rPr>
              <a:t>QT trên đạt cân bằng khi d.r = (h/2)</a:t>
            </a:r>
            <a:r>
              <a:rPr lang="en-US" sz="2400" baseline="30000">
                <a:solidFill>
                  <a:schemeClr val="tx1"/>
                </a:solidFill>
                <a:latin typeface="Times New Roman" panose="02020603050405020304" pitchFamily="18" charset="0"/>
                <a:cs typeface="Times New Roman" pitchFamily="18" charset="0"/>
              </a:rPr>
              <a:t>2</a:t>
            </a:r>
            <a:endParaRPr lang="en-US" sz="2400">
              <a:solidFill>
                <a:schemeClr val="tx1"/>
              </a:solidFill>
              <a:latin typeface="Times New Roman" panose="02020603050405020304" pitchFamily="18" charset="0"/>
              <a:cs typeface="Times New Roman" pitchFamily="18" charset="0"/>
            </a:endParaRPr>
          </a:p>
          <a:p>
            <a:pPr marL="0" indent="0">
              <a:buNone/>
            </a:pPr>
            <a:r>
              <a:rPr lang="en-US" sz="2400" b="1" u="sng">
                <a:solidFill>
                  <a:schemeClr val="tx1"/>
                </a:solidFill>
                <a:latin typeface="Times New Roman" panose="02020603050405020304" pitchFamily="18" charset="0"/>
                <a:cs typeface="Times New Roman" pitchFamily="18" charset="0"/>
              </a:rPr>
              <a:t>Dạng 2: </a:t>
            </a:r>
            <a:r>
              <a:rPr lang="en-US" sz="2400">
                <a:solidFill>
                  <a:schemeClr val="tx1"/>
                </a:solidFill>
                <a:latin typeface="Times New Roman" panose="02020603050405020304" pitchFamily="18" charset="0"/>
                <a:cs typeface="Times New Roman" pitchFamily="18" charset="0"/>
              </a:rPr>
              <a:t>Cách xác định CTDT của QT khi biết  tỉ lệ cá thể có KH lặn (q</a:t>
            </a:r>
            <a:r>
              <a:rPr lang="en-US" sz="2400" baseline="30000">
                <a:solidFill>
                  <a:schemeClr val="tx1"/>
                </a:solidFill>
                <a:latin typeface="Times New Roman" panose="02020603050405020304" pitchFamily="18" charset="0"/>
                <a:cs typeface="Times New Roman" pitchFamily="18" charset="0"/>
              </a:rPr>
              <a:t>2</a:t>
            </a:r>
            <a:r>
              <a:rPr lang="en-US" sz="2400">
                <a:solidFill>
                  <a:schemeClr val="tx1"/>
                </a:solidFill>
                <a:latin typeface="Times New Roman" panose="02020603050405020304" pitchFamily="18" charset="0"/>
                <a:cs typeface="Times New Roman" pitchFamily="18" charset="0"/>
              </a:rPr>
              <a:t> aa)</a:t>
            </a:r>
          </a:p>
          <a:p>
            <a:pPr marL="0" indent="0">
              <a:buNone/>
            </a:pPr>
            <a:r>
              <a:rPr lang="en-US" sz="2400">
                <a:solidFill>
                  <a:schemeClr val="tx1"/>
                </a:solidFill>
                <a:latin typeface="Times New Roman" panose="02020603050405020304" pitchFamily="18" charset="0"/>
                <a:cs typeface="Times New Roman" pitchFamily="18" charset="0"/>
              </a:rPr>
              <a:t>+ Bước 1: biết q</a:t>
            </a:r>
            <a:r>
              <a:rPr lang="en-US" sz="2400" baseline="30000">
                <a:solidFill>
                  <a:schemeClr val="tx1"/>
                </a:solidFill>
                <a:latin typeface="Times New Roman" panose="02020603050405020304" pitchFamily="18" charset="0"/>
                <a:cs typeface="Times New Roman" pitchFamily="18" charset="0"/>
              </a:rPr>
              <a:t>2</a:t>
            </a:r>
            <a:r>
              <a:rPr lang="en-US" sz="2400">
                <a:solidFill>
                  <a:schemeClr val="tx1"/>
                </a:solidFill>
                <a:latin typeface="Times New Roman" panose="02020603050405020304" pitchFamily="18" charset="0"/>
                <a:cs typeface="Times New Roman" pitchFamily="18" charset="0"/>
              </a:rPr>
              <a:t> aa =&gt; khai căn tìm được qa =&gt; pA=1- qa</a:t>
            </a:r>
          </a:p>
          <a:p>
            <a:pPr marL="0" indent="0">
              <a:buNone/>
            </a:pPr>
            <a:r>
              <a:rPr lang="en-US" sz="2400">
                <a:solidFill>
                  <a:schemeClr val="tx1"/>
                </a:solidFill>
                <a:latin typeface="Times New Roman" panose="02020603050405020304" pitchFamily="18" charset="0"/>
                <a:cs typeface="Times New Roman" pitchFamily="18" charset="0"/>
              </a:rPr>
              <a:t>+ Bước 2: đem tần số alen bình phương lên =&gt; thu được CTDT của QT đạt cân bằng :   (pA : qa)</a:t>
            </a:r>
            <a:r>
              <a:rPr lang="en-US" sz="2400" baseline="30000">
                <a:solidFill>
                  <a:schemeClr val="tx1"/>
                </a:solidFill>
                <a:latin typeface="Times New Roman" panose="02020603050405020304" pitchFamily="18" charset="0"/>
                <a:cs typeface="Times New Roman" pitchFamily="18" charset="0"/>
              </a:rPr>
              <a:t>2 </a:t>
            </a:r>
            <a:r>
              <a:rPr lang="en-US" sz="2400">
                <a:solidFill>
                  <a:schemeClr val="tx1"/>
                </a:solidFill>
                <a:latin typeface="Times New Roman" panose="02020603050405020304" pitchFamily="18" charset="0"/>
                <a:cs typeface="Times New Roman" pitchFamily="18" charset="0"/>
              </a:rPr>
              <a:t>= p</a:t>
            </a:r>
            <a:r>
              <a:rPr lang="en-US" sz="2400" baseline="30000">
                <a:solidFill>
                  <a:schemeClr val="tx1"/>
                </a:solidFill>
                <a:latin typeface="Times New Roman" panose="02020603050405020304" pitchFamily="18" charset="0"/>
                <a:cs typeface="Times New Roman" pitchFamily="18" charset="0"/>
              </a:rPr>
              <a:t>2 </a:t>
            </a:r>
            <a:r>
              <a:rPr lang="en-US" sz="2400">
                <a:solidFill>
                  <a:schemeClr val="tx1"/>
                </a:solidFill>
                <a:latin typeface="Times New Roman" panose="02020603050405020304" pitchFamily="18" charset="0"/>
                <a:cs typeface="Times New Roman" pitchFamily="18" charset="0"/>
              </a:rPr>
              <a:t>AA : 2pq Aa : q</a:t>
            </a:r>
            <a:r>
              <a:rPr lang="en-US" sz="2400" baseline="30000">
                <a:solidFill>
                  <a:schemeClr val="tx1"/>
                </a:solidFill>
                <a:latin typeface="Times New Roman" panose="02020603050405020304" pitchFamily="18" charset="0"/>
                <a:cs typeface="Times New Roman" pitchFamily="18" charset="0"/>
              </a:rPr>
              <a:t>2</a:t>
            </a:r>
            <a:r>
              <a:rPr lang="en-US" sz="2400">
                <a:solidFill>
                  <a:schemeClr val="tx1"/>
                </a:solidFill>
                <a:latin typeface="Times New Roman" panose="02020603050405020304" pitchFamily="18" charset="0"/>
                <a:cs typeface="Times New Roman" pitchFamily="18" charset="0"/>
              </a:rPr>
              <a:t> aa.</a:t>
            </a:r>
          </a:p>
          <a:p>
            <a:pPr marL="0" indent="0">
              <a:buNone/>
            </a:pPr>
            <a:endParaRPr lang="en-US"/>
          </a:p>
        </p:txBody>
      </p:sp>
    </p:spTree>
    <p:extLst>
      <p:ext uri="{BB962C8B-B14F-4D97-AF65-F5344CB8AC3E}">
        <p14:creationId xmlns:p14="http://schemas.microsoft.com/office/powerpoint/2010/main" val="1980781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74638"/>
            <a:ext cx="8229600" cy="1143000"/>
          </a:xfrm>
        </p:spPr>
        <p:txBody>
          <a:bodyPr>
            <a:noAutofit/>
          </a:bodyPr>
          <a:lstStyle/>
          <a:p>
            <a:r>
              <a:rPr lang="en-US" sz="3600" dirty="0">
                <a:solidFill>
                  <a:schemeClr val="tx2">
                    <a:lumMod val="75000"/>
                  </a:schemeClr>
                </a:solidFill>
              </a:rPr>
              <a:t>III. </a:t>
            </a:r>
            <a:r>
              <a:rPr lang="en-US" sz="3600" u="sng" dirty="0">
                <a:solidFill>
                  <a:schemeClr val="tx2">
                    <a:lumMod val="75000"/>
                  </a:schemeClr>
                </a:solidFill>
                <a:latin typeface="Times New Roman" pitchFamily="18" charset="0"/>
                <a:cs typeface="Times New Roman" pitchFamily="18" charset="0"/>
              </a:rPr>
              <a:t>CẤU TRÚC DI TRUYỀN CỦA QUẦN THỂ NGẪU PHỐI</a:t>
            </a:r>
            <a:endParaRPr lang="en-US" sz="3600" dirty="0">
              <a:solidFill>
                <a:schemeClr val="tx2">
                  <a:lumMod val="75000"/>
                </a:schemeClr>
              </a:solidFill>
            </a:endParaRPr>
          </a:p>
        </p:txBody>
      </p:sp>
      <p:sp>
        <p:nvSpPr>
          <p:cNvPr id="2" name="Content Placeholder 1"/>
          <p:cNvSpPr>
            <a:spLocks noGrp="1"/>
          </p:cNvSpPr>
          <p:nvPr>
            <p:ph idx="1"/>
          </p:nvPr>
        </p:nvSpPr>
        <p:spPr/>
        <p:txBody>
          <a:bodyPr>
            <a:normAutofit/>
          </a:bodyPr>
          <a:lstStyle/>
          <a:p>
            <a:pPr>
              <a:buNone/>
            </a:pPr>
            <a:r>
              <a:rPr lang="en-US" sz="3800" dirty="0">
                <a:solidFill>
                  <a:schemeClr val="tx2">
                    <a:lumMod val="75000"/>
                  </a:schemeClr>
                </a:solidFill>
              </a:rPr>
              <a:t>1.</a:t>
            </a:r>
            <a:r>
              <a:rPr lang="en-US" sz="3800" u="sng" dirty="0">
                <a:solidFill>
                  <a:schemeClr val="tx2">
                    <a:lumMod val="75000"/>
                  </a:schemeClr>
                </a:solidFill>
                <a:latin typeface="Times New Roman" pitchFamily="18" charset="0"/>
                <a:cs typeface="Times New Roman" pitchFamily="18" charset="0"/>
              </a:rPr>
              <a:t>Quần </a:t>
            </a:r>
            <a:r>
              <a:rPr lang="en-US" sz="3800" u="sng" dirty="0" err="1">
                <a:solidFill>
                  <a:schemeClr val="tx2">
                    <a:lumMod val="75000"/>
                  </a:schemeClr>
                </a:solidFill>
                <a:latin typeface="Times New Roman" pitchFamily="18" charset="0"/>
                <a:cs typeface="Times New Roman" pitchFamily="18" charset="0"/>
              </a:rPr>
              <a:t>thê</a:t>
            </a:r>
            <a:r>
              <a:rPr lang="en-US" sz="3800" u="sng" dirty="0">
                <a:solidFill>
                  <a:schemeClr val="tx2">
                    <a:lumMod val="75000"/>
                  </a:schemeClr>
                </a:solidFill>
                <a:latin typeface="Times New Roman" pitchFamily="18" charset="0"/>
                <a:cs typeface="Times New Roman" pitchFamily="18" charset="0"/>
              </a:rPr>
              <a:t>̉ </a:t>
            </a:r>
            <a:r>
              <a:rPr lang="en-US" sz="3800" u="sng" dirty="0" err="1">
                <a:solidFill>
                  <a:schemeClr val="tx2">
                    <a:lumMod val="75000"/>
                  </a:schemeClr>
                </a:solidFill>
                <a:latin typeface="Times New Roman" pitchFamily="18" charset="0"/>
                <a:cs typeface="Times New Roman" pitchFamily="18" charset="0"/>
              </a:rPr>
              <a:t>ngẫu</a:t>
            </a:r>
            <a:r>
              <a:rPr lang="en-US" sz="3800" u="sng" dirty="0">
                <a:solidFill>
                  <a:schemeClr val="tx2">
                    <a:lumMod val="75000"/>
                  </a:schemeClr>
                </a:solidFill>
                <a:latin typeface="Times New Roman" pitchFamily="18" charset="0"/>
                <a:cs typeface="Times New Roman" pitchFamily="18" charset="0"/>
              </a:rPr>
              <a:t> </a:t>
            </a:r>
            <a:r>
              <a:rPr lang="en-US" sz="3800" u="sng" dirty="0" err="1">
                <a:solidFill>
                  <a:schemeClr val="tx2">
                    <a:lumMod val="75000"/>
                  </a:schemeClr>
                </a:solidFill>
                <a:latin typeface="Times New Roman" pitchFamily="18" charset="0"/>
                <a:cs typeface="Times New Roman" pitchFamily="18" charset="0"/>
              </a:rPr>
              <a:t>phối</a:t>
            </a:r>
            <a:r>
              <a:rPr lang="en-US" sz="3800" dirty="0">
                <a:solidFill>
                  <a:schemeClr val="tx2">
                    <a:lumMod val="75000"/>
                  </a:schemeClr>
                </a:solidFill>
              </a:rPr>
              <a:t>:</a:t>
            </a:r>
          </a:p>
          <a:p>
            <a:pPr marL="514350" indent="-514350">
              <a:buAutoNum type="alphaLcPeriod"/>
            </a:pPr>
            <a:r>
              <a:rPr lang="en-US" u="sng" dirty="0" err="1">
                <a:solidFill>
                  <a:schemeClr val="tx2">
                    <a:lumMod val="75000"/>
                  </a:schemeClr>
                </a:solidFill>
                <a:latin typeface="Times New Roman" pitchFamily="18" charset="0"/>
                <a:cs typeface="Times New Roman" pitchFamily="18" charset="0"/>
              </a:rPr>
              <a:t>Khái</a:t>
            </a:r>
            <a:r>
              <a:rPr lang="en-US" u="sng" dirty="0">
                <a:solidFill>
                  <a:schemeClr val="tx2">
                    <a:lumMod val="75000"/>
                  </a:schemeClr>
                </a:solidFill>
                <a:latin typeface="Times New Roman" pitchFamily="18" charset="0"/>
                <a:cs typeface="Times New Roman" pitchFamily="18" charset="0"/>
              </a:rPr>
              <a:t> </a:t>
            </a:r>
            <a:r>
              <a:rPr lang="en-US" u="sng" dirty="0" err="1">
                <a:solidFill>
                  <a:schemeClr val="tx2">
                    <a:lumMod val="75000"/>
                  </a:schemeClr>
                </a:solidFill>
                <a:latin typeface="Times New Roman" pitchFamily="18" charset="0"/>
                <a:cs typeface="Times New Roman" pitchFamily="18" charset="0"/>
              </a:rPr>
              <a:t>niệm</a:t>
            </a:r>
            <a:r>
              <a:rPr lang="en-US" dirty="0">
                <a:solidFill>
                  <a:schemeClr val="tx2">
                    <a:lumMod val="75000"/>
                  </a:schemeClr>
                </a:solidFill>
                <a:latin typeface="Times New Roman" pitchFamily="18" charset="0"/>
                <a:cs typeface="Times New Roman" pitchFamily="18" charset="0"/>
              </a:rPr>
              <a:t>:</a:t>
            </a:r>
          </a:p>
          <a:p>
            <a:pPr marL="514350" indent="-514350">
              <a:buNone/>
            </a:pPr>
            <a:r>
              <a:rPr lang="en-US">
                <a:solidFill>
                  <a:schemeClr val="tx2">
                    <a:lumMod val="75000"/>
                  </a:schemeClr>
                </a:solidFill>
                <a:latin typeface="Times New Roman" pitchFamily="18" charset="0"/>
                <a:cs typeface="Times New Roman" pitchFamily="18" charset="0"/>
              </a:rPr>
              <a:t>    Là quần thể mà các  </a:t>
            </a:r>
            <a:r>
              <a:rPr lang="en-US" dirty="0" err="1">
                <a:solidFill>
                  <a:schemeClr val="tx2">
                    <a:lumMod val="75000"/>
                  </a:schemeClr>
                </a:solidFill>
                <a:latin typeface="Times New Roman" pitchFamily="18" charset="0"/>
                <a:cs typeface="Times New Roman" pitchFamily="18" charset="0"/>
              </a:rPr>
              <a:t>cá</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thể</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trong</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quần</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thể</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lựa</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chọn</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bạn</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tình</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để</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giao</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phối</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một</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cách</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hoàn</a:t>
            </a:r>
            <a:r>
              <a:rPr lang="en-US" dirty="0">
                <a:solidFill>
                  <a:schemeClr val="tx2">
                    <a:lumMod val="75000"/>
                  </a:schemeClr>
                </a:solidFill>
                <a:latin typeface="Times New Roman" pitchFamily="18" charset="0"/>
                <a:cs typeface="Times New Roman" pitchFamily="18" charset="0"/>
              </a:rPr>
              <a:t> </a:t>
            </a:r>
            <a:r>
              <a:rPr lang="en-US" dirty="0" err="1">
                <a:solidFill>
                  <a:schemeClr val="tx2">
                    <a:lumMod val="75000"/>
                  </a:schemeClr>
                </a:solidFill>
                <a:latin typeface="Times New Roman" pitchFamily="18" charset="0"/>
                <a:cs typeface="Times New Roman" pitchFamily="18" charset="0"/>
              </a:rPr>
              <a:t>toàn</a:t>
            </a:r>
            <a:r>
              <a:rPr lang="en-US" dirty="0">
                <a:solidFill>
                  <a:schemeClr val="tx2">
                    <a:lumMod val="75000"/>
                  </a:schemeClr>
                </a:solidFill>
                <a:latin typeface="Times New Roman" pitchFamily="18" charset="0"/>
                <a:cs typeface="Times New Roman" pitchFamily="18" charset="0"/>
              </a:rPr>
              <a:t> </a:t>
            </a:r>
            <a:r>
              <a:rPr lang="en-US" err="1">
                <a:solidFill>
                  <a:schemeClr val="tx2">
                    <a:lumMod val="75000"/>
                  </a:schemeClr>
                </a:solidFill>
                <a:latin typeface="Times New Roman" pitchFamily="18" charset="0"/>
                <a:cs typeface="Times New Roman" pitchFamily="18" charset="0"/>
              </a:rPr>
              <a:t>ngẫu</a:t>
            </a:r>
            <a:r>
              <a:rPr lang="en-US">
                <a:solidFill>
                  <a:schemeClr val="tx2">
                    <a:lumMod val="75000"/>
                  </a:schemeClr>
                </a:solidFill>
                <a:latin typeface="Times New Roman" pitchFamily="18" charset="0"/>
                <a:cs typeface="Times New Roman" pitchFamily="18" charset="0"/>
              </a:rPr>
              <a:t> nhiên</a:t>
            </a:r>
            <a:endParaRPr lang="en-US" dirty="0">
              <a:solidFill>
                <a:schemeClr val="tx2">
                  <a:lumMod val="75000"/>
                </a:schemeClr>
              </a:solidFill>
              <a:latin typeface="Times New Roman" pitchFamily="18" charset="0"/>
              <a:cs typeface="Times New Roman" pitchFamily="18" charset="0"/>
            </a:endParaRPr>
          </a:p>
          <a:p>
            <a:pPr marL="514350" indent="-514350">
              <a:buNone/>
            </a:pPr>
            <a:endParaRPr lang="en-US" dirty="0">
              <a:solidFill>
                <a:schemeClr val="tx2">
                  <a:lumMod val="75000"/>
                </a:schemeClr>
              </a:solidFill>
              <a:latin typeface="VNI Times" pitchFamily="2" charset="0"/>
              <a:cs typeface="Times New Roman" pitchFamily="18" charset="0"/>
            </a:endParaRPr>
          </a:p>
          <a:p>
            <a:pPr marL="514350" indent="-514350">
              <a:buNone/>
            </a:pPr>
            <a:endParaRPr lang="en-US" dirty="0">
              <a:solidFill>
                <a:schemeClr val="tx2">
                  <a:lumMod val="75000"/>
                </a:schemeClr>
              </a:solidFill>
              <a:latin typeface="VNI Times" pitchFamily="2" charset="0"/>
              <a:cs typeface="Times New Roman" pitchFamily="18" charset="0"/>
            </a:endParaRPr>
          </a:p>
          <a:p>
            <a:pPr marL="514350" indent="-514350">
              <a:buNone/>
            </a:pPr>
            <a:endParaRPr lang="en-US" dirty="0">
              <a:solidFill>
                <a:schemeClr val="tx2">
                  <a:lumMod val="75000"/>
                </a:schemeClr>
              </a:solidFill>
              <a:latin typeface="VNI Times" pitchFamily="2" charset="0"/>
              <a:cs typeface="Times New Roman" pitchFamily="18" charset="0"/>
            </a:endParaRPr>
          </a:p>
        </p:txBody>
      </p:sp>
      <p:sp>
        <p:nvSpPr>
          <p:cNvPr id="6" name="AutoShape 45">
            <a:extLst>
              <a:ext uri="{FF2B5EF4-FFF2-40B4-BE49-F238E27FC236}">
                <a16:creationId xmlns:a16="http://schemas.microsoft.com/office/drawing/2014/main" xmlns="" id="{9633CD6E-F8FA-4776-A33C-4F112FB535C0}"/>
              </a:ext>
            </a:extLst>
          </p:cNvPr>
          <p:cNvSpPr>
            <a:spLocks noChangeArrowheads="1"/>
          </p:cNvSpPr>
          <p:nvPr/>
        </p:nvSpPr>
        <p:spPr bwMode="auto">
          <a:xfrm>
            <a:off x="1600200" y="1600200"/>
            <a:ext cx="7239000" cy="4114800"/>
          </a:xfrm>
          <a:prstGeom prst="cloudCallout">
            <a:avLst>
              <a:gd name="adj1" fmla="val -39060"/>
              <a:gd name="adj2" fmla="val 11634"/>
            </a:avLst>
          </a:prstGeom>
          <a:solidFill>
            <a:schemeClr val="accent6">
              <a:lumMod val="20000"/>
              <a:lumOff val="80000"/>
            </a:schemeClr>
          </a:solidFill>
          <a:ln w="9525">
            <a:solidFill>
              <a:schemeClr val="tx1"/>
            </a:solidFill>
            <a:round/>
            <a:headEnd/>
            <a:tailEnd/>
          </a:ln>
        </p:spPr>
        <p:txBody>
          <a:bodyPr/>
          <a:lstStyle/>
          <a:p>
            <a:pPr algn="ctr"/>
            <a:r>
              <a:rPr lang="en-US" sz="4000" dirty="0" err="1">
                <a:solidFill>
                  <a:schemeClr val="tx2">
                    <a:lumMod val="75000"/>
                  </a:schemeClr>
                </a:solidFill>
                <a:latin typeface="Times New Roman" pitchFamily="18" charset="0"/>
                <a:cs typeface="Times New Roman" pitchFamily="18" charset="0"/>
              </a:rPr>
              <a:t>Quần</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thể</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người</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có</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được</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xem</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là</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quần</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thể</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ngẫu</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phối</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không</a:t>
            </a:r>
            <a:r>
              <a:rPr lang="en-US" sz="4000" dirty="0">
                <a:solidFill>
                  <a:schemeClr val="tx2">
                    <a:lumMod val="75000"/>
                  </a:schemeClr>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linds(horizont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linds(horizont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linds(horizont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uiExpand="1" build="p"/>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AutoShape 45"/>
          <p:cNvSpPr>
            <a:spLocks noChangeArrowheads="1"/>
          </p:cNvSpPr>
          <p:nvPr/>
        </p:nvSpPr>
        <p:spPr bwMode="auto">
          <a:xfrm>
            <a:off x="1600200" y="1600200"/>
            <a:ext cx="7239000" cy="4114800"/>
          </a:xfrm>
          <a:prstGeom prst="cloudCallout">
            <a:avLst>
              <a:gd name="adj1" fmla="val -39060"/>
              <a:gd name="adj2" fmla="val 11634"/>
            </a:avLst>
          </a:prstGeom>
          <a:solidFill>
            <a:schemeClr val="accent6">
              <a:lumMod val="20000"/>
              <a:lumOff val="80000"/>
            </a:schemeClr>
          </a:solidFill>
          <a:ln w="9525">
            <a:solidFill>
              <a:schemeClr val="tx1"/>
            </a:solidFill>
            <a:round/>
            <a:headEnd/>
            <a:tailEnd/>
          </a:ln>
        </p:spPr>
        <p:txBody>
          <a:bodyPr/>
          <a:lstStyle/>
          <a:p>
            <a:pPr algn="ct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Sự</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giao</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phối</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ngẫu</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nhiên</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giữa</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các</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cá</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thể</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tạo</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cho</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quần</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thể</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có</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đặc</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điểm</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di</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truyền</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gì</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nổi</a:t>
            </a:r>
            <a:r>
              <a:rPr lang="en-US" sz="4000" dirty="0">
                <a:solidFill>
                  <a:schemeClr val="tx2">
                    <a:lumMod val="75000"/>
                  </a:schemeClr>
                </a:solidFill>
                <a:latin typeface="Times New Roman" pitchFamily="18" charset="0"/>
                <a:cs typeface="Times New Roman" pitchFamily="18" charset="0"/>
              </a:rPr>
              <a:t> </a:t>
            </a:r>
            <a:r>
              <a:rPr lang="en-US" sz="4000" dirty="0" err="1">
                <a:solidFill>
                  <a:schemeClr val="tx2">
                    <a:lumMod val="75000"/>
                  </a:schemeClr>
                </a:solidFill>
                <a:latin typeface="Times New Roman" pitchFamily="18" charset="0"/>
                <a:cs typeface="Times New Roman" pitchFamily="18" charset="0"/>
              </a:rPr>
              <a:t>bật</a:t>
            </a:r>
            <a:r>
              <a:rPr lang="en-US" sz="4000" dirty="0">
                <a:solidFill>
                  <a:schemeClr val="tx2">
                    <a:lumMod val="75000"/>
                  </a:schemeClr>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1" nodeType="clickEffect">
                                  <p:stCondLst>
                                    <p:cond delay="0"/>
                                  </p:stCondLst>
                                  <p:childTnLst>
                                    <p:animEffect transition="out" filter="blinds(horizontal)">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C00000"/>
                </a:solidFill>
              </a:rPr>
              <a:t>III. </a:t>
            </a:r>
            <a:r>
              <a:rPr lang="en-US" u="sng" dirty="0">
                <a:solidFill>
                  <a:srgbClr val="C00000"/>
                </a:solidFill>
                <a:latin typeface="Times New Roman" pitchFamily="18" charset="0"/>
                <a:cs typeface="Times New Roman" pitchFamily="18" charset="0"/>
              </a:rPr>
              <a:t>CẤU TRÚC DI TRUYỀN CỦA QUẦN THỂ NGẪU PHỐI</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pPr>
              <a:buNone/>
            </a:pPr>
            <a:r>
              <a:rPr lang="en-US" dirty="0">
                <a:solidFill>
                  <a:srgbClr val="C00000"/>
                </a:solidFill>
              </a:rPr>
              <a:t>1.</a:t>
            </a:r>
            <a:r>
              <a:rPr lang="en-US" u="sng" dirty="0">
                <a:solidFill>
                  <a:srgbClr val="C00000"/>
                </a:solidFill>
                <a:latin typeface="Times New Roman" pitchFamily="18" charset="0"/>
                <a:cs typeface="Times New Roman" pitchFamily="18" charset="0"/>
              </a:rPr>
              <a:t>Quần </a:t>
            </a:r>
            <a:r>
              <a:rPr lang="en-US" u="sng" dirty="0" err="1">
                <a:solidFill>
                  <a:srgbClr val="C00000"/>
                </a:solidFill>
                <a:latin typeface="Times New Roman" pitchFamily="18" charset="0"/>
                <a:cs typeface="Times New Roman" pitchFamily="18" charset="0"/>
              </a:rPr>
              <a:t>thê</a:t>
            </a:r>
            <a:r>
              <a:rPr lang="en-US" u="sng" dirty="0">
                <a:solidFill>
                  <a:srgbClr val="C00000"/>
                </a:solidFill>
                <a:latin typeface="Times New Roman" pitchFamily="18" charset="0"/>
                <a:cs typeface="Times New Roman" pitchFamily="18" charset="0"/>
              </a:rPr>
              <a:t>̉ </a:t>
            </a:r>
            <a:r>
              <a:rPr lang="en-US" u="sng" dirty="0" err="1">
                <a:solidFill>
                  <a:srgbClr val="C00000"/>
                </a:solidFill>
                <a:latin typeface="Times New Roman" pitchFamily="18" charset="0"/>
                <a:cs typeface="Times New Roman" pitchFamily="18" charset="0"/>
              </a:rPr>
              <a:t>ngẫu</a:t>
            </a:r>
            <a:r>
              <a:rPr lang="en-US" u="sng" dirty="0">
                <a:solidFill>
                  <a:srgbClr val="C00000"/>
                </a:solidFill>
                <a:latin typeface="Times New Roman" pitchFamily="18" charset="0"/>
                <a:cs typeface="Times New Roman" pitchFamily="18" charset="0"/>
              </a:rPr>
              <a:t> </a:t>
            </a:r>
            <a:r>
              <a:rPr lang="en-US" u="sng" dirty="0" err="1">
                <a:solidFill>
                  <a:srgbClr val="C00000"/>
                </a:solidFill>
                <a:latin typeface="Times New Roman" pitchFamily="18" charset="0"/>
                <a:cs typeface="Times New Roman" pitchFamily="18" charset="0"/>
              </a:rPr>
              <a:t>phối</a:t>
            </a:r>
            <a:r>
              <a:rPr lang="en-US" dirty="0">
                <a:solidFill>
                  <a:srgbClr val="C00000"/>
                </a:solidFill>
              </a:rPr>
              <a:t>:</a:t>
            </a:r>
          </a:p>
          <a:p>
            <a:pPr marL="514350" indent="-514350">
              <a:buNone/>
            </a:pPr>
            <a:r>
              <a:rPr lang="en-US" dirty="0">
                <a:latin typeface="Times New Roman" pitchFamily="18" charset="0"/>
                <a:cs typeface="Times New Roman" pitchFamily="18" charset="0"/>
              </a:rPr>
              <a:t>b. </a:t>
            </a:r>
            <a:r>
              <a:rPr lang="en-US" u="sng" dirty="0" err="1">
                <a:latin typeface="Times New Roman" pitchFamily="18" charset="0"/>
                <a:cs typeface="Times New Roman" pitchFamily="18" charset="0"/>
              </a:rPr>
              <a:t>Đặc</a:t>
            </a:r>
            <a:r>
              <a:rPr lang="en-US" u="sng" dirty="0">
                <a:latin typeface="Times New Roman" pitchFamily="18" charset="0"/>
                <a:cs typeface="Times New Roman" pitchFamily="18" charset="0"/>
              </a:rPr>
              <a:t> </a:t>
            </a:r>
            <a:r>
              <a:rPr lang="en-US" u="sng" dirty="0" err="1">
                <a:latin typeface="Times New Roman" pitchFamily="18" charset="0"/>
                <a:cs typeface="Times New Roman" pitchFamily="18" charset="0"/>
              </a:rPr>
              <a:t>điểm</a:t>
            </a:r>
            <a:r>
              <a:rPr lang="en-US" dirty="0">
                <a:latin typeface="Times New Roman" pitchFamily="18" charset="0"/>
                <a:cs typeface="Times New Roman" pitchFamily="18" charset="0"/>
              </a:rPr>
              <a:t>: 				</a:t>
            </a: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pPr>
              <a:buNone/>
            </a:pPr>
            <a:endParaRPr lang="en-US" dirty="0">
              <a:latin typeface="VNI Times" pitchFamily="2" charset="0"/>
            </a:endParaRPr>
          </a:p>
          <a:p>
            <a:endParaRPr lang="en-US" dirty="0"/>
          </a:p>
        </p:txBody>
      </p:sp>
      <p:sp>
        <p:nvSpPr>
          <p:cNvPr id="4" name="Rectangle 5">
            <a:extLst>
              <a:ext uri="{FF2B5EF4-FFF2-40B4-BE49-F238E27FC236}">
                <a16:creationId xmlns:a16="http://schemas.microsoft.com/office/drawing/2014/main" xmlns="" id="{1339B1EF-CFE4-432A-8EA1-DFB04343384F}"/>
              </a:ext>
            </a:extLst>
          </p:cNvPr>
          <p:cNvSpPr>
            <a:spLocks noChangeArrowheads="1"/>
          </p:cNvSpPr>
          <p:nvPr/>
        </p:nvSpPr>
        <p:spPr bwMode="auto">
          <a:xfrm>
            <a:off x="228600" y="2514600"/>
            <a:ext cx="8215313" cy="2246769"/>
          </a:xfrm>
          <a:prstGeom prst="rect">
            <a:avLst/>
          </a:prstGeom>
          <a:noFill/>
          <a:ln w="9525">
            <a:noFill/>
            <a:miter lim="800000"/>
            <a:headEnd/>
            <a:tailEnd/>
          </a:ln>
        </p:spPr>
        <p:txBody>
          <a:bodyPr>
            <a:spAutoFit/>
          </a:bodyPr>
          <a:lstStyle/>
          <a:p>
            <a:pPr marL="457200" indent="-457200" eaLnBrk="0" hangingPunct="0"/>
            <a:endParaRPr lang="en-US" sz="2800" dirty="0">
              <a:latin typeface="Times New Roman" pitchFamily="18" charset="0"/>
              <a:cs typeface="Times New Roman" pitchFamily="18" charset="0"/>
            </a:endParaRPr>
          </a:p>
          <a:p>
            <a:pPr marL="457200" indent="-457200" eaLnBrk="0" hangingPunct="0"/>
            <a:r>
              <a:rPr lang="en-US" sz="2400" dirty="0">
                <a:solidFill>
                  <a:srgbClr val="0000FF"/>
                </a:solidFill>
                <a:latin typeface="Times New Roman" pitchFamily="18" charset="0"/>
                <a:cs typeface="Times New Roman" pitchFamily="18" charset="0"/>
              </a:rPr>
              <a:t>		</a:t>
            </a:r>
            <a:r>
              <a:rPr lang="en-US" sz="2000" dirty="0">
                <a:latin typeface="Times New Roman" pitchFamily="18" charset="0"/>
                <a:cs typeface="Times New Roman" pitchFamily="18" charset="0"/>
              </a:rPr>
              <a:t>  	</a:t>
            </a:r>
            <a:r>
              <a:rPr lang="en-US" sz="2800" dirty="0">
                <a:latin typeface="Times New Roman" pitchFamily="18" charset="0"/>
                <a:cs typeface="Times New Roman" pitchFamily="18" charset="0"/>
              </a:rPr>
              <a:t>VD: Ở QT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gen </a:t>
            </a:r>
            <a:r>
              <a:rPr lang="en-US" sz="2800" dirty="0" err="1">
                <a:latin typeface="Times New Roman" pitchFamily="18" charset="0"/>
                <a:cs typeface="Times New Roman" pitchFamily="18" charset="0"/>
              </a:rPr>
              <a:t>quy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nhóm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máu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có</a:t>
            </a:r>
            <a:r>
              <a:rPr lang="en-US" sz="2800" dirty="0">
                <a:latin typeface="Times New Roman" pitchFamily="18" charset="0"/>
                <a:cs typeface="Times New Roman" pitchFamily="18" charset="0"/>
              </a:rPr>
              <a:t> 3 </a:t>
            </a:r>
            <a:r>
              <a:rPr lang="en-US" sz="2800" dirty="0" err="1">
                <a:latin typeface="Times New Roman" pitchFamily="18" charset="0"/>
                <a:cs typeface="Times New Roman" pitchFamily="18" charset="0"/>
              </a:rPr>
              <a:t>alen</a:t>
            </a:r>
            <a:r>
              <a:rPr lang="en-US" sz="2800" dirty="0">
                <a:latin typeface="Times New Roman" pitchFamily="18" charset="0"/>
                <a:cs typeface="Times New Roman" pitchFamily="18" charset="0"/>
              </a:rPr>
              <a:t> I</a:t>
            </a:r>
            <a:r>
              <a:rPr lang="en-US" sz="2800" baseline="30000" dirty="0">
                <a:latin typeface="Times New Roman" pitchFamily="18" charset="0"/>
                <a:cs typeface="Times New Roman" pitchFamily="18" charset="0"/>
              </a:rPr>
              <a:t>A</a:t>
            </a:r>
            <a:r>
              <a:rPr lang="en-US" sz="2800" dirty="0">
                <a:latin typeface="Times New Roman" pitchFamily="18" charset="0"/>
                <a:cs typeface="Times New Roman" pitchFamily="18" charset="0"/>
              </a:rPr>
              <a:t>, I</a:t>
            </a:r>
            <a:r>
              <a:rPr lang="en-US" sz="2800" baseline="30000" dirty="0">
                <a:latin typeface="Times New Roman" pitchFamily="18" charset="0"/>
                <a:cs typeface="Times New Roman" pitchFamily="18" charset="0"/>
              </a:rPr>
              <a:t>B</a:t>
            </a:r>
            <a:r>
              <a:rPr lang="en-US" sz="2800" dirty="0">
                <a:latin typeface="Times New Roman" pitchFamily="18" charset="0"/>
                <a:cs typeface="Times New Roman" pitchFamily="18" charset="0"/>
              </a:rPr>
              <a:t>, I</a:t>
            </a:r>
            <a:r>
              <a:rPr lang="en-US" sz="2800" baseline="30000" dirty="0">
                <a:latin typeface="Times New Roman" pitchFamily="18" charset="0"/>
                <a:cs typeface="Times New Roman" pitchFamily="18" charset="0"/>
              </a:rPr>
              <a:t>O</a:t>
            </a:r>
            <a:r>
              <a:rPr lang="en-US" sz="2800" dirty="0">
                <a:latin typeface="Times New Roman" pitchFamily="18" charset="0"/>
                <a:cs typeface="Times New Roman" pitchFamily="18" charset="0"/>
              </a:rPr>
              <a:t> , </a:t>
            </a:r>
            <a:r>
              <a:rPr lang="en-US" sz="2800" dirty="0" err="1">
                <a:latin typeface="Times New Roman" pitchFamily="18" charset="0"/>
                <a:cs typeface="Times New Roman" pitchFamily="18" charset="0"/>
              </a:rPr>
              <a:t>mỗi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bào</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chỉ</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chứa</a:t>
            </a:r>
            <a:r>
              <a:rPr lang="en-US" sz="2800" dirty="0">
                <a:latin typeface="Times New Roman" pitchFamily="18" charset="0"/>
                <a:cs typeface="Times New Roman" pitchFamily="18" charset="0"/>
              </a:rPr>
              <a:t> 2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3 </a:t>
            </a:r>
            <a:r>
              <a:rPr lang="en-US" sz="2800" dirty="0" err="1">
                <a:latin typeface="Times New Roman" pitchFamily="18" charset="0"/>
                <a:cs typeface="Times New Roman" pitchFamily="18" charset="0"/>
              </a:rPr>
              <a:t>alen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nói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vậy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kiểu</a:t>
            </a:r>
            <a:r>
              <a:rPr lang="en-US" sz="2800" dirty="0">
                <a:latin typeface="Times New Roman" pitchFamily="18" charset="0"/>
                <a:cs typeface="Times New Roman" pitchFamily="18" charset="0"/>
              </a:rPr>
              <a:t> gen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quần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thể</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a:t>
            </a:r>
            <a:r>
              <a:rPr lang="en-US" sz="20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p:txBody>
      </p:sp>
      <p:graphicFrame>
        <p:nvGraphicFramePr>
          <p:cNvPr id="5" name="Group 55">
            <a:extLst>
              <a:ext uri="{FF2B5EF4-FFF2-40B4-BE49-F238E27FC236}">
                <a16:creationId xmlns:a16="http://schemas.microsoft.com/office/drawing/2014/main" xmlns="" id="{2AC431EC-2013-4C69-926D-F81AABDC9BFA}"/>
              </a:ext>
            </a:extLst>
          </p:cNvPr>
          <p:cNvGraphicFramePr>
            <a:graphicFrameLocks noGrp="1"/>
          </p:cNvGraphicFramePr>
          <p:nvPr>
            <p:extLst>
              <p:ext uri="{D42A27DB-BD31-4B8C-83A1-F6EECF244321}">
                <p14:modId xmlns:p14="http://schemas.microsoft.com/office/powerpoint/2010/main" val="2083037766"/>
              </p:ext>
            </p:extLst>
          </p:nvPr>
        </p:nvGraphicFramePr>
        <p:xfrm>
          <a:off x="723900" y="4943931"/>
          <a:ext cx="7696200" cy="1036320"/>
        </p:xfrm>
        <a:graphic>
          <a:graphicData uri="http://schemas.openxmlformats.org/drawingml/2006/table">
            <a:tbl>
              <a:tblPr/>
              <a:tblGrid>
                <a:gridCol w="1828800">
                  <a:extLst>
                    <a:ext uri="{9D8B030D-6E8A-4147-A177-3AD203B41FA5}">
                      <a16:colId xmlns:a16="http://schemas.microsoft.com/office/drawing/2014/main" xmlns="" val="20000"/>
                    </a:ext>
                  </a:extLst>
                </a:gridCol>
                <a:gridCol w="914400">
                  <a:extLst>
                    <a:ext uri="{9D8B030D-6E8A-4147-A177-3AD203B41FA5}">
                      <a16:colId xmlns:a16="http://schemas.microsoft.com/office/drawing/2014/main" xmlns="" val="20001"/>
                    </a:ext>
                  </a:extLst>
                </a:gridCol>
                <a:gridCol w="9906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990600">
                  <a:extLst>
                    <a:ext uri="{9D8B030D-6E8A-4147-A177-3AD203B41FA5}">
                      <a16:colId xmlns:a16="http://schemas.microsoft.com/office/drawing/2014/main" xmlns="" val="20004"/>
                    </a:ext>
                  </a:extLst>
                </a:gridCol>
                <a:gridCol w="914400">
                  <a:extLst>
                    <a:ext uri="{9D8B030D-6E8A-4147-A177-3AD203B41FA5}">
                      <a16:colId xmlns:a16="http://schemas.microsoft.com/office/drawing/2014/main" xmlns="" val="20005"/>
                    </a:ext>
                  </a:extLst>
                </a:gridCol>
                <a:gridCol w="914400">
                  <a:extLst>
                    <a:ext uri="{9D8B030D-6E8A-4147-A177-3AD203B41FA5}">
                      <a16:colId xmlns:a16="http://schemas.microsoft.com/office/drawing/2014/main" xmlns="" val="20006"/>
                    </a:ext>
                  </a:extLst>
                </a:gridCol>
              </a:tblGrid>
              <a:tr h="2413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err="1">
                          <a:ln>
                            <a:noFill/>
                          </a:ln>
                          <a:solidFill>
                            <a:schemeClr val="tx1"/>
                          </a:solidFill>
                          <a:effectLst/>
                          <a:latin typeface="Times New Roman" pitchFamily="18" charset="0"/>
                        </a:rPr>
                        <a:t>Kiểu</a:t>
                      </a:r>
                      <a:r>
                        <a:rPr kumimoji="0" lang="en-US" sz="2800" b="0" i="0" u="none" strike="noStrike" cap="none" normalizeH="0" baseline="0" dirty="0">
                          <a:ln>
                            <a:noFill/>
                          </a:ln>
                          <a:solidFill>
                            <a:schemeClr val="tx1"/>
                          </a:solidFill>
                          <a:effectLst/>
                          <a:latin typeface="Times New Roman" pitchFamily="18" charset="0"/>
                        </a:rPr>
                        <a:t> gen: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I</a:t>
                      </a:r>
                      <a:r>
                        <a:rPr kumimoji="0" lang="en-US" sz="2800" b="0" i="0" u="none" strike="noStrike" cap="none" normalizeH="0" baseline="3000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I</a:t>
                      </a:r>
                      <a:r>
                        <a:rPr kumimoji="0" lang="en-US" sz="2800" b="0" i="0" u="none" strike="noStrike" cap="none" normalizeH="0" baseline="3000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 </a:t>
                      </a:r>
                      <a:endParaRPr kumimoji="0" lang="en-US" sz="2800" b="0" i="0" u="none" strike="noStrike" cap="none" normalizeH="0" baseline="3000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I</a:t>
                      </a:r>
                      <a:r>
                        <a:rPr kumimoji="0" lang="en-US" sz="2800" b="0" i="0" u="none" strike="noStrike" cap="none" normalizeH="0" baseline="3000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I</a:t>
                      </a:r>
                      <a:r>
                        <a:rPr kumimoji="0" lang="en-US" sz="2800" b="0" i="0" u="none" strike="noStrike" cap="none" normalizeH="0" baseline="30000" dirty="0">
                          <a:ln>
                            <a:noFill/>
                          </a:ln>
                          <a:solidFill>
                            <a:schemeClr val="tx1"/>
                          </a:solidFill>
                          <a:effectLst/>
                          <a:latin typeface="Times New Roman" pitchFamily="18" charset="0"/>
                          <a:cs typeface="Times New Roman" pitchFamily="18" charset="0"/>
                        </a:rPr>
                        <a:t>O</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 </a:t>
                      </a:r>
                      <a:endParaRPr kumimoji="0" lang="en-US" sz="2800" b="0" i="0" u="none" strike="noStrike" cap="none" normalizeH="0" baseline="30000" dirty="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I</a:t>
                      </a:r>
                      <a:r>
                        <a:rPr kumimoji="0" lang="en-US" sz="2800" b="0" i="0" u="none" strike="noStrike" cap="none" normalizeH="0" baseline="30000">
                          <a:ln>
                            <a:noFill/>
                          </a:ln>
                          <a:solidFill>
                            <a:schemeClr val="tx1"/>
                          </a:solidFill>
                          <a:effectLst/>
                          <a:latin typeface="Times New Roman" pitchFamily="18" charset="0"/>
                          <a:cs typeface="Times New Roman" pitchFamily="18" charset="0"/>
                        </a:rPr>
                        <a:t>B</a:t>
                      </a:r>
                      <a:r>
                        <a:rPr kumimoji="0" lang="en-US" sz="2800" b="0" i="0" u="none" strike="noStrike" cap="none" normalizeH="0" baseline="0">
                          <a:ln>
                            <a:noFill/>
                          </a:ln>
                          <a:solidFill>
                            <a:schemeClr val="tx1"/>
                          </a:solidFill>
                          <a:effectLst/>
                          <a:latin typeface="Times New Roman" pitchFamily="18" charset="0"/>
                          <a:cs typeface="Times New Roman" pitchFamily="18" charset="0"/>
                        </a:rPr>
                        <a:t>I</a:t>
                      </a:r>
                      <a:r>
                        <a:rPr kumimoji="0" lang="en-US" sz="2800" b="0" i="0" u="none" strike="noStrike" cap="none" normalizeH="0" baseline="30000">
                          <a:ln>
                            <a:noFill/>
                          </a:ln>
                          <a:solidFill>
                            <a:schemeClr val="tx1"/>
                          </a:solidFill>
                          <a:effectLst/>
                          <a:latin typeface="Times New Roman" pitchFamily="18" charset="0"/>
                          <a:cs typeface="Times New Roman" pitchFamily="18" charset="0"/>
                        </a:rPr>
                        <a:t>B</a:t>
                      </a:r>
                      <a:r>
                        <a:rPr kumimoji="0" lang="en-US" sz="2800" b="0" i="0" u="none" strike="noStrike" cap="none" normalizeH="0" baseline="0">
                          <a:ln>
                            <a:noFill/>
                          </a:ln>
                          <a:solidFill>
                            <a:schemeClr val="tx1"/>
                          </a:solidFill>
                          <a:effectLst/>
                          <a:latin typeface="Times New Roman" pitchFamily="18" charset="0"/>
                          <a:cs typeface="Times New Roman" pitchFamily="18" charset="0"/>
                        </a:rPr>
                        <a:t>, </a:t>
                      </a:r>
                      <a:endParaRPr kumimoji="0" lang="en-US" sz="2800" b="0" i="0" u="none" strike="noStrike" cap="none" normalizeH="0" baseline="30000">
                        <a:ln>
                          <a:noFill/>
                        </a:ln>
                        <a:solidFill>
                          <a:schemeClr val="tx1"/>
                        </a:solidFill>
                        <a:effectLst/>
                        <a:latin typeface="Times New Roman" pitchFamily="18"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I</a:t>
                      </a:r>
                      <a:r>
                        <a:rPr kumimoji="0" lang="en-US" sz="2800" b="0" i="0" u="none" strike="noStrike" cap="none" normalizeH="0" baseline="30000">
                          <a:ln>
                            <a:noFill/>
                          </a:ln>
                          <a:solidFill>
                            <a:schemeClr val="tx1"/>
                          </a:solidFill>
                          <a:effectLst/>
                          <a:latin typeface="Times New Roman" pitchFamily="18" charset="0"/>
                          <a:cs typeface="Times New Roman" pitchFamily="18" charset="0"/>
                        </a:rPr>
                        <a:t>B</a:t>
                      </a:r>
                      <a:r>
                        <a:rPr kumimoji="0" lang="en-US" sz="2800" b="0" i="0" u="none" strike="noStrike" cap="none" normalizeH="0" baseline="0">
                          <a:ln>
                            <a:noFill/>
                          </a:ln>
                          <a:solidFill>
                            <a:schemeClr val="tx1"/>
                          </a:solidFill>
                          <a:effectLst/>
                          <a:latin typeface="Times New Roman" pitchFamily="18" charset="0"/>
                          <a:cs typeface="Times New Roman" pitchFamily="18" charset="0"/>
                        </a:rPr>
                        <a:t>I</a:t>
                      </a:r>
                      <a:r>
                        <a:rPr kumimoji="0" lang="en-US" sz="2800" b="0" i="0" u="none" strike="noStrike" cap="none" normalizeH="0" baseline="30000">
                          <a:ln>
                            <a:noFill/>
                          </a:ln>
                          <a:solidFill>
                            <a:schemeClr val="tx1"/>
                          </a:solidFill>
                          <a:effectLst/>
                          <a:latin typeface="Times New Roman" pitchFamily="18" charset="0"/>
                          <a:cs typeface="Times New Roman" pitchFamily="18" charset="0"/>
                        </a:rPr>
                        <a:t>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I</a:t>
                      </a:r>
                      <a:r>
                        <a:rPr kumimoji="0" lang="en-US" sz="2800" b="0" i="0" u="none" strike="noStrike" cap="none" normalizeH="0" baseline="30000">
                          <a:ln>
                            <a:noFill/>
                          </a:ln>
                          <a:solidFill>
                            <a:schemeClr val="tx1"/>
                          </a:solidFill>
                          <a:effectLst/>
                          <a:latin typeface="Times New Roman" pitchFamily="18" charset="0"/>
                          <a:cs typeface="Times New Roman" pitchFamily="18" charset="0"/>
                        </a:rPr>
                        <a:t>A</a:t>
                      </a:r>
                      <a:r>
                        <a:rPr kumimoji="0" lang="en-US" sz="2800" b="0" i="0" u="none" strike="noStrike" cap="none" normalizeH="0" baseline="0">
                          <a:ln>
                            <a:noFill/>
                          </a:ln>
                          <a:solidFill>
                            <a:schemeClr val="tx1"/>
                          </a:solidFill>
                          <a:effectLst/>
                          <a:latin typeface="Times New Roman" pitchFamily="18" charset="0"/>
                          <a:cs typeface="Times New Roman" pitchFamily="18" charset="0"/>
                        </a:rPr>
                        <a:t>I</a:t>
                      </a:r>
                      <a:r>
                        <a:rPr kumimoji="0" lang="en-US" sz="2800" b="0" i="0" u="none" strike="noStrike" cap="none" normalizeH="0" baseline="30000">
                          <a:ln>
                            <a:noFill/>
                          </a:ln>
                          <a:solidFill>
                            <a:schemeClr val="tx1"/>
                          </a:solidFill>
                          <a:effectLst/>
                          <a:latin typeface="Times New Roman" pitchFamily="18" charset="0"/>
                          <a:cs typeface="Times New Roman" pitchFamily="18"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I</a:t>
                      </a:r>
                      <a:r>
                        <a:rPr kumimoji="0" lang="en-US" sz="2800" b="0" i="0" u="none" strike="noStrike" cap="none" normalizeH="0" baseline="30000">
                          <a:ln>
                            <a:noFill/>
                          </a:ln>
                          <a:solidFill>
                            <a:schemeClr val="tx1"/>
                          </a:solidFill>
                          <a:effectLst/>
                          <a:latin typeface="Times New Roman" pitchFamily="18" charset="0"/>
                          <a:cs typeface="Times New Roman" pitchFamily="18" charset="0"/>
                        </a:rPr>
                        <a:t>O</a:t>
                      </a:r>
                      <a:r>
                        <a:rPr kumimoji="0" lang="en-US" sz="2800" b="0" i="0" u="none" strike="noStrike" cap="none" normalizeH="0" baseline="0">
                          <a:ln>
                            <a:noFill/>
                          </a:ln>
                          <a:solidFill>
                            <a:schemeClr val="tx1"/>
                          </a:solidFill>
                          <a:effectLst/>
                          <a:latin typeface="Times New Roman" pitchFamily="18" charset="0"/>
                          <a:cs typeface="Times New Roman" pitchFamily="18" charset="0"/>
                        </a:rPr>
                        <a:t>I</a:t>
                      </a:r>
                      <a:r>
                        <a:rPr kumimoji="0" lang="en-US" sz="2800" b="0" i="0" u="none" strike="noStrike" cap="none" normalizeH="0" baseline="30000">
                          <a:ln>
                            <a:noFill/>
                          </a:ln>
                          <a:solidFill>
                            <a:schemeClr val="tx1"/>
                          </a:solidFill>
                          <a:effectLst/>
                          <a:latin typeface="Times New Roman" pitchFamily="18" charset="0"/>
                          <a:cs typeface="Times New Roman" pitchFamily="18" charset="0"/>
                        </a:rPr>
                        <a: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032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rPr>
                        <a:t>Nhóm máu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AB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rPr>
                        <a: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checkerboard(across)">
                                      <p:cBhvr>
                                        <p:cTn id="14" dur="500"/>
                                        <p:tgtEl>
                                          <p:spTgt spid="4">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ox(in)">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C00000"/>
                </a:solidFill>
              </a:rPr>
              <a:t>III. </a:t>
            </a:r>
            <a:r>
              <a:rPr lang="en-US" u="sng" dirty="0">
                <a:solidFill>
                  <a:srgbClr val="C00000"/>
                </a:solidFill>
                <a:latin typeface="Times New Roman" pitchFamily="18" charset="0"/>
                <a:cs typeface="Times New Roman" pitchFamily="18" charset="0"/>
              </a:rPr>
              <a:t>CẤU TRÚC DI TRUYỀN CỦA QUẦN THỂ NGẪU PHỐI</a:t>
            </a:r>
            <a:endParaRPr lang="en-US" dirty="0"/>
          </a:p>
        </p:txBody>
      </p:sp>
      <p:sp>
        <p:nvSpPr>
          <p:cNvPr id="3" name="Content Placeholder 2"/>
          <p:cNvSpPr>
            <a:spLocks noGrp="1"/>
          </p:cNvSpPr>
          <p:nvPr>
            <p:ph idx="1"/>
          </p:nvPr>
        </p:nvSpPr>
        <p:spPr>
          <a:xfrm>
            <a:off x="457200" y="1600200"/>
            <a:ext cx="8229600" cy="4953000"/>
          </a:xfrm>
        </p:spPr>
        <p:txBody>
          <a:bodyPr>
            <a:normAutofit/>
          </a:bodyPr>
          <a:lstStyle/>
          <a:p>
            <a:pPr>
              <a:buNone/>
            </a:pPr>
            <a:r>
              <a:rPr lang="en-US" dirty="0">
                <a:solidFill>
                  <a:srgbClr val="C00000"/>
                </a:solidFill>
              </a:rPr>
              <a:t>1</a:t>
            </a:r>
            <a:r>
              <a:rPr lang="en-US" sz="2400" dirty="0">
                <a:solidFill>
                  <a:srgbClr val="C00000"/>
                </a:solidFill>
              </a:rPr>
              <a:t>.</a:t>
            </a:r>
            <a:r>
              <a:rPr lang="en-US" sz="2400" u="sng" dirty="0">
                <a:solidFill>
                  <a:srgbClr val="C00000"/>
                </a:solidFill>
                <a:latin typeface="Times New Roman" pitchFamily="18" charset="0"/>
                <a:cs typeface="Times New Roman" pitchFamily="18" charset="0"/>
              </a:rPr>
              <a:t>Quần </a:t>
            </a:r>
            <a:r>
              <a:rPr lang="en-US" sz="2400" u="sng" dirty="0" err="1">
                <a:solidFill>
                  <a:srgbClr val="C00000"/>
                </a:solidFill>
                <a:latin typeface="Times New Roman" pitchFamily="18" charset="0"/>
                <a:cs typeface="Times New Roman" pitchFamily="18" charset="0"/>
              </a:rPr>
              <a:t>thê</a:t>
            </a:r>
            <a:r>
              <a:rPr lang="en-US" sz="2400" u="sng" dirty="0">
                <a:solidFill>
                  <a:srgbClr val="C00000"/>
                </a:solidFill>
                <a:latin typeface="Times New Roman" pitchFamily="18" charset="0"/>
                <a:cs typeface="Times New Roman" pitchFamily="18" charset="0"/>
              </a:rPr>
              <a:t>̉ </a:t>
            </a:r>
            <a:r>
              <a:rPr lang="en-US" sz="2400" u="sng" dirty="0" err="1">
                <a:solidFill>
                  <a:srgbClr val="C00000"/>
                </a:solidFill>
                <a:latin typeface="Times New Roman" pitchFamily="18" charset="0"/>
                <a:cs typeface="Times New Roman" pitchFamily="18" charset="0"/>
              </a:rPr>
              <a:t>ngẫu</a:t>
            </a:r>
            <a:r>
              <a:rPr lang="en-US" sz="2400" u="sng" dirty="0">
                <a:solidFill>
                  <a:srgbClr val="C00000"/>
                </a:solidFill>
                <a:latin typeface="Times New Roman" pitchFamily="18" charset="0"/>
                <a:cs typeface="Times New Roman" pitchFamily="18" charset="0"/>
              </a:rPr>
              <a:t> </a:t>
            </a:r>
            <a:r>
              <a:rPr lang="en-US" sz="2400" u="sng" dirty="0" err="1">
                <a:solidFill>
                  <a:srgbClr val="C00000"/>
                </a:solidFill>
                <a:latin typeface="Times New Roman" pitchFamily="18" charset="0"/>
                <a:cs typeface="Times New Roman" pitchFamily="18" charset="0"/>
              </a:rPr>
              <a:t>phối</a:t>
            </a:r>
            <a:r>
              <a:rPr lang="en-US" sz="2400" dirty="0">
                <a:solidFill>
                  <a:srgbClr val="C00000"/>
                </a:solidFill>
              </a:rPr>
              <a:t>:</a:t>
            </a:r>
          </a:p>
          <a:p>
            <a:pPr marL="514350" indent="-514350">
              <a:buNone/>
            </a:pPr>
            <a:r>
              <a:rPr lang="en-US" sz="2400" dirty="0">
                <a:latin typeface="Times New Roman" pitchFamily="18" charset="0"/>
                <a:cs typeface="Times New Roman" pitchFamily="18" charset="0"/>
              </a:rPr>
              <a:t>b. </a:t>
            </a:r>
            <a:r>
              <a:rPr lang="en-US" sz="2400" u="sng" dirty="0" err="1">
                <a:latin typeface="Times New Roman" pitchFamily="18" charset="0"/>
                <a:cs typeface="Times New Roman" pitchFamily="18" charset="0"/>
              </a:rPr>
              <a:t>Đặc</a:t>
            </a:r>
            <a:r>
              <a:rPr lang="en-US" sz="2400" u="sng" dirty="0">
                <a:latin typeface="Times New Roman" pitchFamily="18" charset="0"/>
                <a:cs typeface="Times New Roman" pitchFamily="18" charset="0"/>
              </a:rPr>
              <a:t> </a:t>
            </a:r>
            <a:r>
              <a:rPr lang="en-US" sz="2400" u="sng" dirty="0" err="1">
                <a:latin typeface="Times New Roman" pitchFamily="18" charset="0"/>
                <a:cs typeface="Times New Roman" pitchFamily="18" charset="0"/>
              </a:rPr>
              <a:t>điểm</a:t>
            </a:r>
            <a:r>
              <a:rPr lang="en-US" sz="2400" dirty="0">
                <a:latin typeface="Times New Roman" pitchFamily="18" charset="0"/>
                <a:cs typeface="Times New Roman" pitchFamily="18" charset="0"/>
              </a:rPr>
              <a:t>: 				</a:t>
            </a:r>
          </a:p>
          <a:p>
            <a:pPr>
              <a:buFontTx/>
              <a:buChar char="-"/>
            </a:pPr>
            <a:r>
              <a:rPr lang="en-US" sz="2400" dirty="0" err="1">
                <a:latin typeface="Times New Roman" pitchFamily="18" charset="0"/>
                <a:cs typeface="Times New Roman" pitchFamily="18" charset="0"/>
              </a:rPr>
              <a:t>Tạo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một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lượng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biến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lớn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nguồn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nguyên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liệu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hóa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chọn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giống</a:t>
            </a:r>
            <a:r>
              <a:rPr lang="en-US" sz="2400" dirty="0">
                <a:latin typeface="Times New Roman" pitchFamily="18" charset="0"/>
                <a:cs typeface="Times New Roman" pitchFamily="18" charset="0"/>
              </a:rPr>
              <a:t>.</a:t>
            </a:r>
          </a:p>
          <a:p>
            <a:pPr>
              <a:buFontTx/>
              <a:buChar char="-"/>
            </a:pPr>
            <a:r>
              <a:rPr lang="en-US" sz="2400" dirty="0" err="1">
                <a:latin typeface="Times New Roman" pitchFamily="18" charset="0"/>
                <a:cs typeface="Times New Roman" pitchFamily="18" charset="0"/>
              </a:rPr>
              <a:t>Duy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kiểu</a:t>
            </a:r>
            <a:r>
              <a:rPr lang="en-US" sz="2400" dirty="0">
                <a:latin typeface="Times New Roman" pitchFamily="18" charset="0"/>
                <a:cs typeface="Times New Roman" pitchFamily="18" charset="0"/>
              </a:rPr>
              <a:t> gen </a:t>
            </a:r>
            <a:r>
              <a:rPr lang="en-US" sz="2400" dirty="0" err="1">
                <a:latin typeface="Times New Roman" pitchFamily="18" charset="0"/>
                <a:cs typeface="Times New Roman" pitchFamily="18" charset="0"/>
              </a:rPr>
              <a:t>khác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trong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điều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kiện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a:t>
            </a:r>
          </a:p>
          <a:p>
            <a:pPr>
              <a:buNone/>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Duy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trì</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sự</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dạng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về</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a:t>
            </a:r>
          </a:p>
          <a:p>
            <a:pPr>
              <a:buNone/>
            </a:pPr>
            <a:endParaRPr lang="en-US" dirty="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a:p>
            <a:pPr>
              <a:buNone/>
            </a:pPr>
            <a:endParaRPr lang="en-US" dirty="0">
              <a:latin typeface="VNI Times" pitchFamily="2" charset="0"/>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diamond(in)">
                                      <p:cBhvr>
                                        <p:cTn id="14" dur="20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amond(in)">
                                      <p:cBhvr>
                                        <p:cTn id="19" dur="20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amond(in)">
                                      <p:cBhvr>
                                        <p:cTn id="24"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solidFill>
                  <a:srgbClr val="C00000"/>
                </a:solidFill>
              </a:rPr>
              <a:t>III. </a:t>
            </a:r>
            <a:r>
              <a:rPr lang="en-US" sz="3600" u="sng" dirty="0">
                <a:solidFill>
                  <a:srgbClr val="C00000"/>
                </a:solidFill>
                <a:latin typeface="Times New Roman" pitchFamily="18" charset="0"/>
                <a:cs typeface="Times New Roman" pitchFamily="18" charset="0"/>
              </a:rPr>
              <a:t>CẤU TRÚC DI TRUYỀN CỦA QUẦN THỂ NGẪU PHỐI</a:t>
            </a:r>
            <a:endParaRPr lang="en-US" sz="3600" u="sng" dirty="0">
              <a:solidFill>
                <a:srgbClr val="C00000"/>
              </a:solidFill>
            </a:endParaRPr>
          </a:p>
        </p:txBody>
      </p:sp>
      <p:sp>
        <p:nvSpPr>
          <p:cNvPr id="3" name="Content Placeholder 2"/>
          <p:cNvSpPr>
            <a:spLocks noGrp="1"/>
          </p:cNvSpPr>
          <p:nvPr>
            <p:ph idx="1"/>
          </p:nvPr>
        </p:nvSpPr>
        <p:spPr/>
        <p:txBody>
          <a:bodyPr>
            <a:normAutofit/>
          </a:bodyPr>
          <a:lstStyle/>
          <a:p>
            <a:pPr>
              <a:buNone/>
            </a:pPr>
            <a:r>
              <a:rPr lang="en-US" sz="2400" dirty="0">
                <a:solidFill>
                  <a:srgbClr val="C00000"/>
                </a:solidFill>
                <a:latin typeface="Times New Roman" pitchFamily="18" charset="0"/>
                <a:cs typeface="Times New Roman" pitchFamily="18" charset="0"/>
              </a:rPr>
              <a:t>2. </a:t>
            </a:r>
            <a:r>
              <a:rPr lang="en-US" sz="2400" u="sng" dirty="0" err="1">
                <a:solidFill>
                  <a:srgbClr val="C00000"/>
                </a:solidFill>
                <a:latin typeface="Times New Roman" pitchFamily="18" charset="0"/>
                <a:cs typeface="Times New Roman" pitchFamily="18" charset="0"/>
              </a:rPr>
              <a:t>Trạng</a:t>
            </a:r>
            <a:r>
              <a:rPr lang="en-US" sz="2400" u="sng" dirty="0">
                <a:solidFill>
                  <a:srgbClr val="C00000"/>
                </a:solidFill>
                <a:latin typeface="Times New Roman" pitchFamily="18" charset="0"/>
                <a:cs typeface="Times New Roman" pitchFamily="18" charset="0"/>
              </a:rPr>
              <a:t> </a:t>
            </a:r>
            <a:r>
              <a:rPr lang="en-US" sz="2400" u="sng" dirty="0" err="1">
                <a:solidFill>
                  <a:srgbClr val="C00000"/>
                </a:solidFill>
                <a:latin typeface="Times New Roman" pitchFamily="18" charset="0"/>
                <a:cs typeface="Times New Roman" pitchFamily="18" charset="0"/>
              </a:rPr>
              <a:t>thái</a:t>
            </a:r>
            <a:r>
              <a:rPr lang="en-US" sz="2400" u="sng" dirty="0">
                <a:solidFill>
                  <a:srgbClr val="C00000"/>
                </a:solidFill>
                <a:latin typeface="Times New Roman" pitchFamily="18" charset="0"/>
                <a:cs typeface="Times New Roman" pitchFamily="18" charset="0"/>
              </a:rPr>
              <a:t> </a:t>
            </a:r>
            <a:r>
              <a:rPr lang="en-US" sz="2400" u="sng" dirty="0" err="1">
                <a:solidFill>
                  <a:srgbClr val="C00000"/>
                </a:solidFill>
                <a:latin typeface="Times New Roman" pitchFamily="18" charset="0"/>
                <a:cs typeface="Times New Roman" pitchFamily="18" charset="0"/>
              </a:rPr>
              <a:t>cân</a:t>
            </a:r>
            <a:r>
              <a:rPr lang="en-US" sz="2400" u="sng" dirty="0">
                <a:solidFill>
                  <a:srgbClr val="C00000"/>
                </a:solidFill>
                <a:latin typeface="Times New Roman" pitchFamily="18" charset="0"/>
                <a:cs typeface="Times New Roman" pitchFamily="18" charset="0"/>
              </a:rPr>
              <a:t> </a:t>
            </a:r>
            <a:r>
              <a:rPr lang="en-US" sz="2400" u="sng" dirty="0" err="1">
                <a:solidFill>
                  <a:srgbClr val="C00000"/>
                </a:solidFill>
                <a:latin typeface="Times New Roman" pitchFamily="18" charset="0"/>
                <a:cs typeface="Times New Roman" pitchFamily="18" charset="0"/>
              </a:rPr>
              <a:t>bằng</a:t>
            </a:r>
            <a:r>
              <a:rPr lang="en-US" sz="2400" u="sng" dirty="0">
                <a:solidFill>
                  <a:srgbClr val="C00000"/>
                </a:solidFill>
                <a:latin typeface="Times New Roman" pitchFamily="18" charset="0"/>
                <a:cs typeface="Times New Roman" pitchFamily="18" charset="0"/>
              </a:rPr>
              <a:t> </a:t>
            </a:r>
            <a:r>
              <a:rPr lang="en-US" sz="2400" u="sng" dirty="0" err="1">
                <a:solidFill>
                  <a:srgbClr val="C00000"/>
                </a:solidFill>
                <a:latin typeface="Times New Roman" pitchFamily="18" charset="0"/>
                <a:cs typeface="Times New Roman" pitchFamily="18" charset="0"/>
              </a:rPr>
              <a:t>di</a:t>
            </a:r>
            <a:r>
              <a:rPr lang="en-US" sz="2400" u="sng" dirty="0">
                <a:solidFill>
                  <a:srgbClr val="C00000"/>
                </a:solidFill>
                <a:latin typeface="Times New Roman" pitchFamily="18" charset="0"/>
                <a:cs typeface="Times New Roman" pitchFamily="18" charset="0"/>
              </a:rPr>
              <a:t> </a:t>
            </a:r>
            <a:r>
              <a:rPr lang="en-US" sz="2400" u="sng" dirty="0" err="1">
                <a:solidFill>
                  <a:srgbClr val="C00000"/>
                </a:solidFill>
                <a:latin typeface="Times New Roman" pitchFamily="18" charset="0"/>
                <a:cs typeface="Times New Roman" pitchFamily="18" charset="0"/>
              </a:rPr>
              <a:t>truyền</a:t>
            </a:r>
            <a:r>
              <a:rPr lang="en-US" sz="2400" u="sng" dirty="0">
                <a:solidFill>
                  <a:srgbClr val="C00000"/>
                </a:solidFill>
                <a:latin typeface="Times New Roman" pitchFamily="18" charset="0"/>
                <a:cs typeface="Times New Roman" pitchFamily="18" charset="0"/>
              </a:rPr>
              <a:t> </a:t>
            </a:r>
            <a:r>
              <a:rPr lang="en-US" sz="2400" u="sng" dirty="0" err="1">
                <a:solidFill>
                  <a:srgbClr val="C00000"/>
                </a:solidFill>
                <a:latin typeface="Times New Roman" pitchFamily="18" charset="0"/>
                <a:cs typeface="Times New Roman" pitchFamily="18" charset="0"/>
              </a:rPr>
              <a:t>của</a:t>
            </a:r>
            <a:r>
              <a:rPr lang="en-US" sz="2400" u="sng" dirty="0">
                <a:solidFill>
                  <a:srgbClr val="C00000"/>
                </a:solidFill>
                <a:latin typeface="Times New Roman" pitchFamily="18" charset="0"/>
                <a:cs typeface="Times New Roman" pitchFamily="18" charset="0"/>
              </a:rPr>
              <a:t> </a:t>
            </a:r>
            <a:r>
              <a:rPr lang="en-US" sz="2400" u="sng" dirty="0" err="1">
                <a:solidFill>
                  <a:srgbClr val="C00000"/>
                </a:solidFill>
                <a:latin typeface="Times New Roman" pitchFamily="18" charset="0"/>
                <a:cs typeface="Times New Roman" pitchFamily="18" charset="0"/>
              </a:rPr>
              <a:t>quần</a:t>
            </a:r>
            <a:r>
              <a:rPr lang="en-US" sz="2400" u="sng" dirty="0">
                <a:solidFill>
                  <a:srgbClr val="C00000"/>
                </a:solidFill>
                <a:latin typeface="Times New Roman" pitchFamily="18" charset="0"/>
                <a:cs typeface="Times New Roman" pitchFamily="18" charset="0"/>
              </a:rPr>
              <a:t> </a:t>
            </a:r>
            <a:r>
              <a:rPr lang="en-US" sz="2400" u="sng" dirty="0" err="1">
                <a:solidFill>
                  <a:srgbClr val="C00000"/>
                </a:solidFill>
                <a:latin typeface="Times New Roman" pitchFamily="18" charset="0"/>
                <a:cs typeface="Times New Roman" pitchFamily="18" charset="0"/>
              </a:rPr>
              <a:t>thể</a:t>
            </a:r>
            <a:r>
              <a:rPr lang="en-US" sz="2400" u="sng" dirty="0">
                <a:solidFill>
                  <a:srgbClr val="C00000"/>
                </a:solidFill>
                <a:latin typeface="Times New Roman" pitchFamily="18" charset="0"/>
                <a:cs typeface="Times New Roman" pitchFamily="18" charset="0"/>
              </a:rPr>
              <a:t>:</a:t>
            </a:r>
            <a:endParaRPr lang="en-US" sz="2400" dirty="0">
              <a:solidFill>
                <a:srgbClr val="C00000"/>
              </a:solidFill>
              <a:latin typeface="Times New Roman" pitchFamily="18" charset="0"/>
              <a:cs typeface="Times New Roman" pitchFamily="18" charset="0"/>
            </a:endParaRPr>
          </a:p>
          <a:p>
            <a:pPr>
              <a:buNone/>
            </a:pPr>
            <a:r>
              <a:rPr lang="en-US" sz="2400" b="1" dirty="0" err="1">
                <a:latin typeface="Times New Roman" pitchFamily="18" charset="0"/>
                <a:cs typeface="Times New Roman" pitchFamily="18" charset="0"/>
              </a:rPr>
              <a:t>a.</a:t>
            </a:r>
            <a:r>
              <a:rPr lang="en-US" sz="2400" b="1" u="sng" dirty="0" err="1">
                <a:latin typeface="Times New Roman" pitchFamily="18" charset="0"/>
                <a:cs typeface="Times New Roman" pitchFamily="18" charset="0"/>
              </a:rPr>
              <a:t>Bài</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toán</a:t>
            </a:r>
            <a:r>
              <a:rPr lang="en-US" sz="2400" b="1" dirty="0">
                <a:latin typeface="Times New Roman" pitchFamily="18" charset="0"/>
                <a:cs typeface="Times New Roman" pitchFamily="18" charset="0"/>
              </a:rPr>
              <a:t>: </a:t>
            </a:r>
          </a:p>
          <a:p>
            <a:pPr>
              <a:buNone/>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Xét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thể</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ban </a:t>
            </a:r>
            <a:r>
              <a:rPr lang="en-US" sz="2400" dirty="0" err="1">
                <a:latin typeface="Times New Roman" pitchFamily="18" charset="0"/>
                <a:cs typeface="Times New Roman" pitchFamily="18" charset="0"/>
              </a:rPr>
              <a:t>đầu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là</a:t>
            </a:r>
            <a:r>
              <a:rPr lang="en-US" sz="2400" dirty="0">
                <a:latin typeface="Times New Roman" pitchFamily="18" charset="0"/>
                <a:cs typeface="Times New Roman" pitchFamily="18" charset="0"/>
              </a:rPr>
              <a:t>:</a:t>
            </a:r>
          </a:p>
          <a:p>
            <a:pPr>
              <a:buNone/>
            </a:pPr>
            <a:r>
              <a:rPr lang="en-US" sz="2400" b="1" dirty="0">
                <a:solidFill>
                  <a:srgbClr val="3333CC"/>
                </a:solidFill>
                <a:latin typeface="Times New Roman" pitchFamily="18" charset="0"/>
                <a:cs typeface="Times New Roman" pitchFamily="18" charset="0"/>
              </a:rPr>
              <a:t>        </a:t>
            </a:r>
            <a:r>
              <a:rPr lang="en-US" sz="2400" dirty="0">
                <a:solidFill>
                  <a:srgbClr val="FF0000"/>
                </a:solidFill>
                <a:latin typeface="Times New Roman" pitchFamily="18" charset="0"/>
                <a:cs typeface="Times New Roman" pitchFamily="18" charset="0"/>
              </a:rPr>
              <a:t>d</a:t>
            </a:r>
            <a:r>
              <a:rPr lang="en-US" sz="2400" b="1" dirty="0">
                <a:solidFill>
                  <a:srgbClr val="3333CC"/>
                </a:solidFill>
                <a:latin typeface="Times New Roman" pitchFamily="18" charset="0"/>
                <a:cs typeface="Times New Roman" pitchFamily="18" charset="0"/>
              </a:rPr>
              <a:t> </a:t>
            </a:r>
            <a:r>
              <a:rPr lang="en-US" sz="2400" dirty="0">
                <a:latin typeface="Times New Roman" pitchFamily="18" charset="0"/>
                <a:cs typeface="Times New Roman" pitchFamily="18" charset="0"/>
              </a:rPr>
              <a:t>AA + </a:t>
            </a:r>
            <a:r>
              <a:rPr lang="en-US" sz="2400" dirty="0">
                <a:solidFill>
                  <a:srgbClr val="FF0000"/>
                </a:solidFill>
                <a:latin typeface="Times New Roman" pitchFamily="18" charset="0"/>
                <a:cs typeface="Times New Roman" pitchFamily="18" charset="0"/>
              </a:rPr>
              <a:t>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Aa</a:t>
            </a:r>
            <a:r>
              <a:rPr lang="en-US" sz="2400" dirty="0">
                <a:latin typeface="Times New Roman" pitchFamily="18" charset="0"/>
                <a:cs typeface="Times New Roman" pitchFamily="18" charset="0"/>
              </a:rPr>
              <a:t> + </a:t>
            </a:r>
            <a:r>
              <a:rPr lang="en-US" sz="2400" dirty="0">
                <a:solidFill>
                  <a:srgbClr val="FF0000"/>
                </a:solidFill>
                <a:latin typeface="Times New Roman" pitchFamily="18" charset="0"/>
                <a:cs typeface="Times New Roman" pitchFamily="18" charset="0"/>
              </a:rPr>
              <a:t>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aa</a:t>
            </a:r>
            <a:r>
              <a:rPr lang="en-US" sz="2400" dirty="0">
                <a:latin typeface="Times New Roman" pitchFamily="18" charset="0"/>
                <a:cs typeface="Times New Roman" pitchFamily="18" charset="0"/>
              </a:rPr>
              <a:t> = 1</a:t>
            </a:r>
          </a:p>
          <a:p>
            <a:pPr>
              <a:buNone/>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Xác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định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alen</a:t>
            </a:r>
            <a:r>
              <a:rPr lang="en-US" sz="2400" dirty="0">
                <a:latin typeface="Times New Roman" pitchFamily="18" charset="0"/>
                <a:cs typeface="Times New Roman" pitchFamily="18" charset="0"/>
              </a:rPr>
              <a:t> A, a </a:t>
            </a:r>
            <a:r>
              <a:rPr lang="en-US" sz="2400" dirty="0" err="1">
                <a:latin typeface="Times New Roman" pitchFamily="18" charset="0"/>
                <a:cs typeface="Times New Roman" pitchFamily="18" charset="0"/>
              </a:rPr>
              <a:t>và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cấu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trúc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di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truyền</a:t>
            </a:r>
            <a:r>
              <a:rPr lang="en-US" sz="2400" dirty="0">
                <a:latin typeface="Times New Roman" pitchFamily="18" charset="0"/>
                <a:cs typeface="Times New Roman" pitchFamily="18" charset="0"/>
              </a:rPr>
              <a:t> ở </a:t>
            </a:r>
            <a:r>
              <a:rPr lang="en-US" sz="2400" dirty="0" err="1">
                <a:latin typeface="Times New Roman" pitchFamily="18" charset="0"/>
                <a:cs typeface="Times New Roman" pitchFamily="18" charset="0"/>
              </a:rPr>
              <a:t>thế</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tiếp</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theo</a:t>
            </a:r>
            <a:r>
              <a:rPr lang="en-US" sz="2400" dirty="0">
                <a:latin typeface="Times New Roman" pitchFamily="18" charset="0"/>
                <a:cs typeface="Times New Roman" pitchFamily="18" charset="0"/>
              </a:rPr>
              <a:t> qua </a:t>
            </a:r>
            <a:r>
              <a:rPr lang="en-US" sz="2400" dirty="0" err="1">
                <a:latin typeface="Times New Roman" pitchFamily="18" charset="0"/>
                <a:cs typeface="Times New Roman" pitchFamily="18" charset="0"/>
              </a:rPr>
              <a:t>ngẫu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phối</a:t>
            </a:r>
            <a:r>
              <a:rPr lang="en-US" sz="2400" dirty="0">
                <a:latin typeface="Times New Roman" pitchFamily="18" charset="0"/>
                <a:cs typeface="Times New Roman" pitchFamily="18" charset="0"/>
              </a:rPr>
              <a:t>?</a:t>
            </a:r>
          </a:p>
          <a:p>
            <a:pPr>
              <a:buNone/>
            </a:pPr>
            <a:r>
              <a:rPr lang="en-US" sz="2400" dirty="0" err="1">
                <a:latin typeface="Times New Roman" pitchFamily="18" charset="0"/>
                <a:cs typeface="Times New Roman" pitchFamily="18" charset="0"/>
              </a:rPr>
              <a:t>Nếu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gọi</a:t>
            </a:r>
            <a:r>
              <a:rPr lang="en-US" sz="2400" dirty="0">
                <a:latin typeface="Times New Roman" pitchFamily="18" charset="0"/>
                <a:cs typeface="Times New Roman" pitchFamily="18" charset="0"/>
              </a:rPr>
              <a:t> p: </a:t>
            </a:r>
            <a:r>
              <a:rPr lang="en-US" sz="2400" dirty="0" err="1">
                <a:latin typeface="Times New Roman" pitchFamily="18" charset="0"/>
                <a:cs typeface="Times New Roman" pitchFamily="18" charset="0"/>
              </a:rPr>
              <a:t>tần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alen</a:t>
            </a:r>
            <a:r>
              <a:rPr lang="en-US" sz="2400" dirty="0">
                <a:latin typeface="Times New Roman" pitchFamily="18" charset="0"/>
                <a:cs typeface="Times New Roman" pitchFamily="18" charset="0"/>
              </a:rPr>
              <a:t> A</a:t>
            </a:r>
          </a:p>
          <a:p>
            <a:pPr>
              <a:buNone/>
            </a:pPr>
            <a:r>
              <a:rPr lang="en-US" sz="2400" dirty="0">
                <a:latin typeface="Times New Roman" pitchFamily="18" charset="0"/>
                <a:cs typeface="Times New Roman" pitchFamily="18" charset="0"/>
              </a:rPr>
              <a:t>	          q: </a:t>
            </a:r>
            <a:r>
              <a:rPr lang="en-US" sz="2400" dirty="0" err="1">
                <a:latin typeface="Times New Roman" pitchFamily="18" charset="0"/>
                <a:cs typeface="Times New Roman" pitchFamily="18" charset="0"/>
              </a:rPr>
              <a:t>tần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số</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alen</a:t>
            </a:r>
            <a:r>
              <a:rPr lang="en-US" sz="2400" dirty="0">
                <a:latin typeface="Times New Roman" pitchFamily="18" charset="0"/>
                <a:cs typeface="Times New Roman" pitchFamily="18" charset="0"/>
              </a:rPr>
              <a:t> 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circle(in)">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circle(in)">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circle(in)">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circle(in)">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circle(in)">
                                      <p:cBhvr>
                                        <p:cTn id="4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pPr algn="l"/>
            <a:r>
              <a:rPr lang="en-US" sz="4000" dirty="0">
                <a:solidFill>
                  <a:srgbClr val="C00000"/>
                </a:solidFill>
                <a:latin typeface="Times New Roman" pitchFamily="18" charset="0"/>
                <a:cs typeface="Times New Roman" pitchFamily="18" charset="0"/>
              </a:rPr>
              <a:t/>
            </a:r>
            <a:br>
              <a:rPr lang="en-US" sz="4000" dirty="0">
                <a:solidFill>
                  <a:srgbClr val="C00000"/>
                </a:solidFill>
                <a:latin typeface="Times New Roman" pitchFamily="18" charset="0"/>
                <a:cs typeface="Times New Roman" pitchFamily="18" charset="0"/>
              </a:rPr>
            </a:br>
            <a:r>
              <a:rPr lang="en-US" sz="4000" dirty="0">
                <a:solidFill>
                  <a:srgbClr val="C00000"/>
                </a:solidFill>
                <a:latin typeface="Times New Roman" pitchFamily="18" charset="0"/>
                <a:cs typeface="Times New Roman" pitchFamily="18" charset="0"/>
              </a:rPr>
              <a:t>2</a:t>
            </a:r>
            <a:r>
              <a:rPr lang="en-US" sz="3600"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Trạng</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thái</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cân</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bằng</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di</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truyền</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của</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quần</a:t>
            </a:r>
            <a:r>
              <a:rPr lang="en-US" sz="3600" u="sng" dirty="0">
                <a:solidFill>
                  <a:srgbClr val="C00000"/>
                </a:solidFill>
                <a:latin typeface="Times New Roman" pitchFamily="18" charset="0"/>
                <a:cs typeface="Times New Roman" pitchFamily="18" charset="0"/>
              </a:rPr>
              <a:t> </a:t>
            </a:r>
            <a:r>
              <a:rPr lang="en-US" sz="3600" u="sng" dirty="0" err="1">
                <a:solidFill>
                  <a:srgbClr val="C00000"/>
                </a:solidFill>
                <a:latin typeface="Times New Roman" pitchFamily="18" charset="0"/>
                <a:cs typeface="Times New Roman" pitchFamily="18" charset="0"/>
              </a:rPr>
              <a:t>thể</a:t>
            </a:r>
            <a:r>
              <a:rPr lang="en-US" sz="3600" u="sng" dirty="0">
                <a:solidFill>
                  <a:srgbClr val="C00000"/>
                </a:solidFill>
                <a:latin typeface="Times New Roman" pitchFamily="18" charset="0"/>
                <a:cs typeface="Times New Roman" pitchFamily="18" charset="0"/>
              </a:rPr>
              <a:t>:</a:t>
            </a:r>
            <a:r>
              <a:rPr lang="en-US" sz="4000" u="sng" dirty="0">
                <a:solidFill>
                  <a:srgbClr val="C00000"/>
                </a:solidFill>
                <a:latin typeface="Times New Roman" pitchFamily="18" charset="0"/>
                <a:cs typeface="Times New Roman" pitchFamily="18" charset="0"/>
              </a:rPr>
              <a:t/>
            </a:r>
            <a:br>
              <a:rPr lang="en-US" sz="4000" u="sng" dirty="0">
                <a:solidFill>
                  <a:srgbClr val="C00000"/>
                </a:solidFill>
                <a:latin typeface="Times New Roman" pitchFamily="18" charset="0"/>
                <a:cs typeface="Times New Roman" pitchFamily="18" charset="0"/>
              </a:rPr>
            </a:br>
            <a:r>
              <a:rPr lang="en-US" sz="3600" b="1" dirty="0" err="1">
                <a:latin typeface="Times New Roman" pitchFamily="18" charset="0"/>
                <a:cs typeface="Times New Roman" pitchFamily="18" charset="0"/>
              </a:rPr>
              <a:t>a.</a:t>
            </a:r>
            <a:r>
              <a:rPr lang="en-US" sz="3600" b="1" u="sng" dirty="0" err="1">
                <a:latin typeface="Times New Roman" pitchFamily="18" charset="0"/>
                <a:cs typeface="Times New Roman" pitchFamily="18" charset="0"/>
              </a:rPr>
              <a:t>Bài</a:t>
            </a:r>
            <a:r>
              <a:rPr lang="en-US" sz="3600" b="1" u="sng" dirty="0">
                <a:latin typeface="Times New Roman" pitchFamily="18" charset="0"/>
                <a:cs typeface="Times New Roman" pitchFamily="18" charset="0"/>
              </a:rPr>
              <a:t> </a:t>
            </a:r>
            <a:r>
              <a:rPr lang="en-US" sz="3600" b="1" u="sng" dirty="0" err="1">
                <a:latin typeface="Times New Roman" pitchFamily="18" charset="0"/>
                <a:cs typeface="Times New Roman" pitchFamily="18" charset="0"/>
              </a:rPr>
              <a:t>toán</a:t>
            </a:r>
            <a:r>
              <a:rPr lang="en-US" sz="3600" b="1" dirty="0">
                <a:latin typeface="Times New Roman" pitchFamily="18" charset="0"/>
                <a:cs typeface="Times New Roman" pitchFamily="18" charset="0"/>
              </a:rPr>
              <a:t>: </a:t>
            </a: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4" name="TextBox 3"/>
          <p:cNvSpPr txBox="1"/>
          <p:nvPr/>
        </p:nvSpPr>
        <p:spPr>
          <a:xfrm>
            <a:off x="457200" y="1143000"/>
            <a:ext cx="3352800" cy="646331"/>
          </a:xfrm>
          <a:prstGeom prst="rect">
            <a:avLst/>
          </a:prstGeom>
          <a:noFill/>
        </p:spPr>
        <p:txBody>
          <a:bodyPr wrap="square" rtlCol="0">
            <a:spAutoFit/>
          </a:bodyPr>
          <a:lstStyle/>
          <a:p>
            <a:r>
              <a:rPr lang="en-US" sz="3600" dirty="0" err="1">
                <a:latin typeface="Times New Roman" panose="02020603050405020304" pitchFamily="18" charset="0"/>
                <a:cs typeface="Times New Roman" panose="02020603050405020304" pitchFamily="18" charset="0"/>
              </a:rPr>
              <a:t>Tần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alen</a:t>
            </a:r>
            <a:r>
              <a:rPr lang="en-US" sz="3600" dirty="0">
                <a:latin typeface="Times New Roman" panose="02020603050405020304" pitchFamily="18" charset="0"/>
                <a:cs typeface="Times New Roman" panose="02020603050405020304" pitchFamily="18" charset="0"/>
              </a:rPr>
              <a:t> A</a:t>
            </a:r>
            <a:r>
              <a:rPr lang="en-US" sz="3600">
                <a:latin typeface="Times New Roman" panose="02020603050405020304" pitchFamily="18" charset="0"/>
                <a:cs typeface="Times New Roman" panose="02020603050405020304" pitchFamily="18" charset="0"/>
              </a:rPr>
              <a:t>:   </a:t>
            </a:r>
            <a:r>
              <a:rPr lang="en-US" sz="3600"/>
              <a:t>   </a:t>
            </a:r>
            <a:endParaRPr lang="en-US" sz="3600" dirty="0"/>
          </a:p>
        </p:txBody>
      </p:sp>
      <p:sp>
        <p:nvSpPr>
          <p:cNvPr id="5" name="TextBox 4"/>
          <p:cNvSpPr txBox="1"/>
          <p:nvPr/>
        </p:nvSpPr>
        <p:spPr>
          <a:xfrm>
            <a:off x="3352800" y="1143001"/>
            <a:ext cx="762000" cy="584775"/>
          </a:xfrm>
          <a:prstGeom prst="rect">
            <a:avLst/>
          </a:prstGeom>
          <a:noFill/>
        </p:spPr>
        <p:txBody>
          <a:bodyPr wrap="square" rtlCol="0">
            <a:spAutoFit/>
          </a:bodyPr>
          <a:lstStyle/>
          <a:p>
            <a:r>
              <a:rPr lang="en-US" sz="3200"/>
              <a:t>p=</a:t>
            </a:r>
            <a:endParaRPr lang="en-US" sz="3200" dirty="0"/>
          </a:p>
        </p:txBody>
      </p:sp>
      <p:sp>
        <p:nvSpPr>
          <p:cNvPr id="6" name="TextBox 5"/>
          <p:cNvSpPr txBox="1"/>
          <p:nvPr/>
        </p:nvSpPr>
        <p:spPr>
          <a:xfrm>
            <a:off x="419100" y="1727776"/>
            <a:ext cx="3429000" cy="646331"/>
          </a:xfrm>
          <a:prstGeom prst="rect">
            <a:avLst/>
          </a:prstGeom>
          <a:noFill/>
        </p:spPr>
        <p:txBody>
          <a:bodyPr wrap="square" rtlCol="0">
            <a:spAutoFit/>
          </a:bodyPr>
          <a:lstStyle/>
          <a:p>
            <a:r>
              <a:rPr lang="en-US" sz="3600">
                <a:latin typeface="Times New Roman" panose="02020603050405020304" pitchFamily="18" charset="0"/>
                <a:cs typeface="Times New Roman" panose="02020603050405020304" pitchFamily="18" charset="0"/>
              </a:rPr>
              <a:t>Tần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alen</a:t>
            </a:r>
            <a:r>
              <a:rPr lang="en-US" sz="3600" dirty="0">
                <a:latin typeface="Times New Roman" panose="02020603050405020304" pitchFamily="18" charset="0"/>
                <a:cs typeface="Times New Roman" panose="02020603050405020304" pitchFamily="18" charset="0"/>
              </a:rPr>
              <a:t>   a</a:t>
            </a:r>
            <a:r>
              <a:rPr lang="en-US" sz="3600">
                <a:latin typeface="Times New Roman" panose="02020603050405020304" pitchFamily="18" charset="0"/>
                <a:cs typeface="Times New Roman" panose="02020603050405020304" pitchFamily="18" charset="0"/>
              </a:rPr>
              <a:t>:  </a:t>
            </a:r>
            <a:endParaRPr lang="en-US" sz="3600" dirty="0"/>
          </a:p>
        </p:txBody>
      </p:sp>
      <p:sp>
        <p:nvSpPr>
          <p:cNvPr id="7" name="TextBox 6"/>
          <p:cNvSpPr txBox="1"/>
          <p:nvPr/>
        </p:nvSpPr>
        <p:spPr>
          <a:xfrm>
            <a:off x="3352800" y="2895600"/>
            <a:ext cx="3048000" cy="369332"/>
          </a:xfrm>
          <a:prstGeom prst="rect">
            <a:avLst/>
          </a:prstGeom>
          <a:noFill/>
        </p:spPr>
        <p:txBody>
          <a:bodyPr wrap="square" rtlCol="0">
            <a:spAutoFit/>
          </a:bodyPr>
          <a:lstStyle/>
          <a:p>
            <a:endParaRPr lang="en-US" dirty="0"/>
          </a:p>
        </p:txBody>
      </p:sp>
      <p:sp>
        <p:nvSpPr>
          <p:cNvPr id="10" name="TextBox 9"/>
          <p:cNvSpPr txBox="1"/>
          <p:nvPr/>
        </p:nvSpPr>
        <p:spPr>
          <a:xfrm>
            <a:off x="4292600" y="1120920"/>
            <a:ext cx="3352800" cy="584775"/>
          </a:xfrm>
          <a:prstGeom prst="rect">
            <a:avLst/>
          </a:prstGeom>
          <a:noFill/>
        </p:spPr>
        <p:txBody>
          <a:bodyPr wrap="square" rtlCol="0">
            <a:spAutoFit/>
          </a:bodyPr>
          <a:lstStyle/>
          <a:p>
            <a:r>
              <a:rPr lang="en-US" sz="3200"/>
              <a:t>d </a:t>
            </a:r>
            <a:r>
              <a:rPr lang="en-US" sz="3200" dirty="0"/>
              <a:t>+ h/2 </a:t>
            </a:r>
          </a:p>
        </p:txBody>
      </p:sp>
      <p:sp>
        <p:nvSpPr>
          <p:cNvPr id="12" name="TextBox 11"/>
          <p:cNvSpPr txBox="1"/>
          <p:nvPr/>
        </p:nvSpPr>
        <p:spPr>
          <a:xfrm>
            <a:off x="3312159" y="1762779"/>
            <a:ext cx="843281" cy="584775"/>
          </a:xfrm>
          <a:prstGeom prst="rect">
            <a:avLst/>
          </a:prstGeom>
          <a:noFill/>
        </p:spPr>
        <p:txBody>
          <a:bodyPr wrap="square" rtlCol="0">
            <a:spAutoFit/>
          </a:bodyPr>
          <a:lstStyle/>
          <a:p>
            <a:r>
              <a:rPr lang="en-US" sz="3200"/>
              <a:t>q=</a:t>
            </a:r>
            <a:endParaRPr lang="en-US" sz="3200" dirty="0"/>
          </a:p>
        </p:txBody>
      </p:sp>
      <p:sp>
        <p:nvSpPr>
          <p:cNvPr id="13" name="TextBox 12"/>
          <p:cNvSpPr txBox="1"/>
          <p:nvPr/>
        </p:nvSpPr>
        <p:spPr>
          <a:xfrm>
            <a:off x="4297680" y="1789331"/>
            <a:ext cx="2438400" cy="584775"/>
          </a:xfrm>
          <a:prstGeom prst="rect">
            <a:avLst/>
          </a:prstGeom>
          <a:noFill/>
        </p:spPr>
        <p:txBody>
          <a:bodyPr wrap="square" rtlCol="0">
            <a:spAutoFit/>
          </a:bodyPr>
          <a:lstStyle/>
          <a:p>
            <a:r>
              <a:rPr lang="en-US" sz="3200" dirty="0"/>
              <a:t>r + h/2 </a:t>
            </a:r>
          </a:p>
        </p:txBody>
      </p:sp>
      <p:sp>
        <p:nvSpPr>
          <p:cNvPr id="15" name="TextBox 14"/>
          <p:cNvSpPr txBox="1"/>
          <p:nvPr/>
        </p:nvSpPr>
        <p:spPr>
          <a:xfrm>
            <a:off x="480060" y="2458143"/>
            <a:ext cx="2819400" cy="584775"/>
          </a:xfrm>
          <a:prstGeom prst="rect">
            <a:avLst/>
          </a:prstGeom>
          <a:noFill/>
        </p:spPr>
        <p:txBody>
          <a:bodyPr wrap="square" rtlCol="0">
            <a:spAutoFit/>
          </a:bodyPr>
          <a:lstStyle/>
          <a:p>
            <a:pPr>
              <a:buNone/>
            </a:pPr>
            <a:r>
              <a:rPr lang="en-US" sz="3200" dirty="0">
                <a:latin typeface="Times New Roman" pitchFamily="18" charset="0"/>
                <a:cs typeface="Times New Roman" pitchFamily="18" charset="0"/>
              </a:rPr>
              <a:t>Qua </a:t>
            </a:r>
            <a:r>
              <a:rPr lang="en-US" sz="3200" dirty="0" err="1">
                <a:latin typeface="Times New Roman" pitchFamily="18" charset="0"/>
                <a:cs typeface="Times New Roman" pitchFamily="18" charset="0"/>
              </a:rPr>
              <a:t>ngẫu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phối</a:t>
            </a:r>
            <a:r>
              <a:rPr lang="en-US" sz="3200" dirty="0">
                <a:latin typeface="Times New Roman" pitchFamily="18" charset="0"/>
                <a:cs typeface="Times New Roman" pitchFamily="18" charset="0"/>
              </a:rPr>
              <a:t>:</a:t>
            </a:r>
          </a:p>
        </p:txBody>
      </p:sp>
      <p:sp>
        <p:nvSpPr>
          <p:cNvPr id="19" name="Rectangle 4"/>
          <p:cNvSpPr>
            <a:spLocks noChangeArrowheads="1"/>
          </p:cNvSpPr>
          <p:nvPr/>
        </p:nvSpPr>
        <p:spPr bwMode="auto">
          <a:xfrm>
            <a:off x="1600200" y="2971800"/>
            <a:ext cx="4572000" cy="2209800"/>
          </a:xfrm>
          <a:prstGeom prst="rect">
            <a:avLst/>
          </a:prstGeom>
          <a:solidFill>
            <a:schemeClr val="bg1"/>
          </a:solidFill>
          <a:ln w="9525">
            <a:solidFill>
              <a:schemeClr val="tx1"/>
            </a:solidFill>
            <a:miter lim="800000"/>
            <a:headEnd/>
            <a:tailEnd/>
          </a:ln>
        </p:spPr>
        <p:txBody>
          <a:bodyPr wrap="none" anchor="ctr"/>
          <a:lstStyle/>
          <a:p>
            <a:endParaRPr lang="en-US"/>
          </a:p>
        </p:txBody>
      </p:sp>
      <p:sp>
        <p:nvSpPr>
          <p:cNvPr id="20" name="Line 5"/>
          <p:cNvSpPr>
            <a:spLocks noChangeShapeType="1"/>
          </p:cNvSpPr>
          <p:nvPr/>
        </p:nvSpPr>
        <p:spPr bwMode="auto">
          <a:xfrm>
            <a:off x="1600200" y="3657600"/>
            <a:ext cx="4572000" cy="0"/>
          </a:xfrm>
          <a:prstGeom prst="line">
            <a:avLst/>
          </a:prstGeom>
          <a:noFill/>
          <a:ln w="9525">
            <a:solidFill>
              <a:schemeClr val="tx1"/>
            </a:solidFill>
            <a:round/>
            <a:headEnd/>
            <a:tailEnd/>
          </a:ln>
        </p:spPr>
        <p:txBody>
          <a:bodyPr/>
          <a:lstStyle/>
          <a:p>
            <a:endParaRPr lang="en-US"/>
          </a:p>
        </p:txBody>
      </p:sp>
      <p:sp>
        <p:nvSpPr>
          <p:cNvPr id="21" name="Line 8"/>
          <p:cNvSpPr>
            <a:spLocks noChangeShapeType="1"/>
          </p:cNvSpPr>
          <p:nvPr/>
        </p:nvSpPr>
        <p:spPr bwMode="auto">
          <a:xfrm flipV="1">
            <a:off x="1600200" y="4343398"/>
            <a:ext cx="4572000" cy="45719"/>
          </a:xfrm>
          <a:prstGeom prst="line">
            <a:avLst/>
          </a:prstGeom>
          <a:noFill/>
          <a:ln w="9525">
            <a:solidFill>
              <a:schemeClr val="tx1"/>
            </a:solidFill>
            <a:round/>
            <a:headEnd/>
            <a:tailEnd/>
          </a:ln>
        </p:spPr>
        <p:txBody>
          <a:bodyPr/>
          <a:lstStyle/>
          <a:p>
            <a:endParaRPr lang="en-US"/>
          </a:p>
        </p:txBody>
      </p:sp>
      <p:sp>
        <p:nvSpPr>
          <p:cNvPr id="22" name="Line 9"/>
          <p:cNvSpPr>
            <a:spLocks noChangeShapeType="1"/>
          </p:cNvSpPr>
          <p:nvPr/>
        </p:nvSpPr>
        <p:spPr bwMode="auto">
          <a:xfrm>
            <a:off x="3200400" y="2971800"/>
            <a:ext cx="45719" cy="2133600"/>
          </a:xfrm>
          <a:prstGeom prst="line">
            <a:avLst/>
          </a:prstGeom>
          <a:noFill/>
          <a:ln w="9525">
            <a:solidFill>
              <a:schemeClr val="tx1"/>
            </a:solidFill>
            <a:round/>
            <a:headEnd/>
            <a:tailEnd/>
          </a:ln>
        </p:spPr>
        <p:txBody>
          <a:bodyPr/>
          <a:lstStyle/>
          <a:p>
            <a:endParaRPr lang="en-US"/>
          </a:p>
        </p:txBody>
      </p:sp>
      <p:sp>
        <p:nvSpPr>
          <p:cNvPr id="23" name="Line 10"/>
          <p:cNvSpPr>
            <a:spLocks noChangeShapeType="1"/>
          </p:cNvSpPr>
          <p:nvPr/>
        </p:nvSpPr>
        <p:spPr bwMode="auto">
          <a:xfrm>
            <a:off x="4831081" y="2895600"/>
            <a:ext cx="45719" cy="2209800"/>
          </a:xfrm>
          <a:prstGeom prst="line">
            <a:avLst/>
          </a:prstGeom>
          <a:noFill/>
          <a:ln w="9525">
            <a:solidFill>
              <a:schemeClr val="tx1"/>
            </a:solidFill>
            <a:round/>
            <a:headEnd/>
            <a:tailEnd/>
          </a:ln>
        </p:spPr>
        <p:txBody>
          <a:bodyPr/>
          <a:lstStyle/>
          <a:p>
            <a:endParaRPr lang="en-US"/>
          </a:p>
        </p:txBody>
      </p:sp>
      <p:sp>
        <p:nvSpPr>
          <p:cNvPr id="24" name="Line 11"/>
          <p:cNvSpPr>
            <a:spLocks noChangeShapeType="1"/>
          </p:cNvSpPr>
          <p:nvPr/>
        </p:nvSpPr>
        <p:spPr bwMode="auto">
          <a:xfrm>
            <a:off x="1600200" y="2971800"/>
            <a:ext cx="1600200" cy="685800"/>
          </a:xfrm>
          <a:prstGeom prst="line">
            <a:avLst/>
          </a:prstGeom>
          <a:noFill/>
          <a:ln w="9525">
            <a:solidFill>
              <a:schemeClr val="tx1"/>
            </a:solidFill>
            <a:round/>
            <a:headEnd/>
            <a:tailEnd/>
          </a:ln>
        </p:spPr>
        <p:txBody>
          <a:bodyPr/>
          <a:lstStyle/>
          <a:p>
            <a:endParaRPr lang="en-US"/>
          </a:p>
        </p:txBody>
      </p:sp>
      <p:sp>
        <p:nvSpPr>
          <p:cNvPr id="25" name="Text Box 12"/>
          <p:cNvSpPr txBox="1">
            <a:spLocks noChangeArrowheads="1"/>
          </p:cNvSpPr>
          <p:nvPr/>
        </p:nvSpPr>
        <p:spPr bwMode="auto">
          <a:xfrm>
            <a:off x="1600200" y="685800"/>
            <a:ext cx="6400800" cy="366713"/>
          </a:xfrm>
          <a:prstGeom prst="rect">
            <a:avLst/>
          </a:prstGeom>
          <a:noFill/>
          <a:ln w="9525">
            <a:noFill/>
            <a:miter lim="800000"/>
            <a:headEnd/>
            <a:tailEnd/>
          </a:ln>
        </p:spPr>
        <p:txBody>
          <a:bodyPr>
            <a:spAutoFit/>
          </a:bodyPr>
          <a:lstStyle/>
          <a:p>
            <a:pPr>
              <a:spcBef>
                <a:spcPct val="50000"/>
              </a:spcBef>
            </a:pPr>
            <a:endParaRPr lang="en-US"/>
          </a:p>
        </p:txBody>
      </p:sp>
      <p:sp>
        <p:nvSpPr>
          <p:cNvPr id="26" name="Text Box 13"/>
          <p:cNvSpPr txBox="1">
            <a:spLocks noChangeArrowheads="1"/>
          </p:cNvSpPr>
          <p:nvPr/>
        </p:nvSpPr>
        <p:spPr bwMode="auto">
          <a:xfrm>
            <a:off x="2286000" y="2844225"/>
            <a:ext cx="762000" cy="584775"/>
          </a:xfrm>
          <a:prstGeom prst="rect">
            <a:avLst/>
          </a:prstGeom>
          <a:noFill/>
          <a:ln w="9525">
            <a:noFill/>
            <a:miter lim="800000"/>
            <a:headEnd/>
            <a:tailEnd/>
          </a:ln>
        </p:spPr>
        <p:txBody>
          <a:bodyPr wrap="square">
            <a:spAutoFit/>
          </a:bodyPr>
          <a:lstStyle/>
          <a:p>
            <a:pPr>
              <a:spcBef>
                <a:spcPct val="50000"/>
              </a:spcBef>
            </a:pPr>
            <a:r>
              <a:rPr lang="en-US" sz="3200"/>
              <a:t>♂</a:t>
            </a:r>
            <a:endParaRPr lang="en-US" sz="3200" dirty="0"/>
          </a:p>
        </p:txBody>
      </p:sp>
      <p:sp>
        <p:nvSpPr>
          <p:cNvPr id="33" name="Text Box 21"/>
          <p:cNvSpPr txBox="1">
            <a:spLocks noChangeArrowheads="1"/>
          </p:cNvSpPr>
          <p:nvPr/>
        </p:nvSpPr>
        <p:spPr bwMode="auto">
          <a:xfrm>
            <a:off x="1905000" y="4419600"/>
            <a:ext cx="1143000" cy="584775"/>
          </a:xfrm>
          <a:prstGeom prst="rect">
            <a:avLst/>
          </a:prstGeom>
          <a:noFill/>
          <a:ln w="9525">
            <a:noFill/>
            <a:miter lim="800000"/>
            <a:headEnd/>
            <a:tailEnd/>
          </a:ln>
        </p:spPr>
        <p:txBody>
          <a:bodyPr wrap="square">
            <a:spAutoFit/>
          </a:bodyPr>
          <a:lstStyle/>
          <a:p>
            <a:pPr>
              <a:spcBef>
                <a:spcPct val="50000"/>
              </a:spcBef>
            </a:pPr>
            <a:r>
              <a:rPr lang="en-US" sz="3200" dirty="0">
                <a:solidFill>
                  <a:srgbClr val="FF0000"/>
                </a:solidFill>
              </a:rPr>
              <a:t>q </a:t>
            </a:r>
            <a:r>
              <a:rPr lang="en-US" sz="3200" dirty="0">
                <a:solidFill>
                  <a:srgbClr val="0070C0"/>
                </a:solidFill>
              </a:rPr>
              <a:t>a</a:t>
            </a:r>
            <a:endParaRPr lang="en-US" sz="2800" dirty="0">
              <a:solidFill>
                <a:srgbClr val="0070C0"/>
              </a:solidFill>
            </a:endParaRPr>
          </a:p>
        </p:txBody>
      </p:sp>
      <p:sp>
        <p:nvSpPr>
          <p:cNvPr id="34" name="Text Box 22"/>
          <p:cNvSpPr txBox="1">
            <a:spLocks noChangeArrowheads="1"/>
          </p:cNvSpPr>
          <p:nvPr/>
        </p:nvSpPr>
        <p:spPr bwMode="auto">
          <a:xfrm>
            <a:off x="1905000" y="3581400"/>
            <a:ext cx="929643" cy="584775"/>
          </a:xfrm>
          <a:prstGeom prst="rect">
            <a:avLst/>
          </a:prstGeom>
          <a:noFill/>
          <a:ln w="9525">
            <a:noFill/>
            <a:miter lim="800000"/>
            <a:headEnd/>
            <a:tailEnd/>
          </a:ln>
        </p:spPr>
        <p:txBody>
          <a:bodyPr wrap="square">
            <a:spAutoFit/>
          </a:bodyPr>
          <a:lstStyle/>
          <a:p>
            <a:pPr>
              <a:spcBef>
                <a:spcPct val="50000"/>
              </a:spcBef>
            </a:pPr>
            <a:r>
              <a:rPr lang="en-US" sz="3200" dirty="0">
                <a:solidFill>
                  <a:srgbClr val="FF0000"/>
                </a:solidFill>
              </a:rPr>
              <a:t>p </a:t>
            </a:r>
            <a:r>
              <a:rPr lang="en-US" sz="3200" dirty="0">
                <a:solidFill>
                  <a:srgbClr val="0070C0"/>
                </a:solidFill>
              </a:rPr>
              <a:t>A</a:t>
            </a:r>
          </a:p>
        </p:txBody>
      </p:sp>
      <p:sp>
        <p:nvSpPr>
          <p:cNvPr id="35" name="Text Box 23"/>
          <p:cNvSpPr txBox="1">
            <a:spLocks noChangeArrowheads="1"/>
          </p:cNvSpPr>
          <p:nvPr/>
        </p:nvSpPr>
        <p:spPr bwMode="auto">
          <a:xfrm>
            <a:off x="3276600" y="3581400"/>
            <a:ext cx="1524000" cy="584775"/>
          </a:xfrm>
          <a:prstGeom prst="rect">
            <a:avLst/>
          </a:prstGeom>
          <a:noFill/>
          <a:ln w="9525">
            <a:noFill/>
            <a:miter lim="800000"/>
            <a:headEnd/>
            <a:tailEnd/>
          </a:ln>
        </p:spPr>
        <p:txBody>
          <a:bodyPr wrap="square">
            <a:spAutoFit/>
          </a:bodyPr>
          <a:lstStyle/>
          <a:p>
            <a:pPr>
              <a:spcBef>
                <a:spcPct val="50000"/>
              </a:spcBef>
            </a:pPr>
            <a:r>
              <a:rPr lang="en-US" sz="3200" dirty="0">
                <a:solidFill>
                  <a:srgbClr val="FF0000"/>
                </a:solidFill>
              </a:rPr>
              <a:t>p</a:t>
            </a:r>
            <a:r>
              <a:rPr lang="en-US" sz="3200" baseline="30000" dirty="0">
                <a:solidFill>
                  <a:srgbClr val="FF0000"/>
                </a:solidFill>
              </a:rPr>
              <a:t>2</a:t>
            </a:r>
            <a:r>
              <a:rPr lang="en-US" sz="3200" dirty="0">
                <a:solidFill>
                  <a:schemeClr val="tx2">
                    <a:lumMod val="50000"/>
                  </a:schemeClr>
                </a:solidFill>
              </a:rPr>
              <a:t> AA</a:t>
            </a:r>
          </a:p>
        </p:txBody>
      </p:sp>
      <p:sp>
        <p:nvSpPr>
          <p:cNvPr id="36" name="Text Box 24"/>
          <p:cNvSpPr txBox="1">
            <a:spLocks noChangeArrowheads="1"/>
          </p:cNvSpPr>
          <p:nvPr/>
        </p:nvSpPr>
        <p:spPr bwMode="auto">
          <a:xfrm>
            <a:off x="4800600" y="3657600"/>
            <a:ext cx="1524000" cy="584775"/>
          </a:xfrm>
          <a:prstGeom prst="rect">
            <a:avLst/>
          </a:prstGeom>
          <a:noFill/>
          <a:ln w="9525">
            <a:noFill/>
            <a:miter lim="800000"/>
            <a:headEnd/>
            <a:tailEnd/>
          </a:ln>
        </p:spPr>
        <p:txBody>
          <a:bodyPr wrap="square">
            <a:spAutoFit/>
          </a:bodyPr>
          <a:lstStyle/>
          <a:p>
            <a:pPr>
              <a:spcBef>
                <a:spcPct val="50000"/>
              </a:spcBef>
            </a:pPr>
            <a:r>
              <a:rPr lang="en-US" sz="3200" dirty="0" err="1">
                <a:solidFill>
                  <a:srgbClr val="FF0000"/>
                </a:solidFill>
              </a:rPr>
              <a:t>pq</a:t>
            </a:r>
            <a:r>
              <a:rPr lang="en-US" sz="3200" dirty="0">
                <a:solidFill>
                  <a:srgbClr val="002060"/>
                </a:solidFill>
              </a:rPr>
              <a:t> </a:t>
            </a:r>
            <a:r>
              <a:rPr lang="en-US" sz="3200" dirty="0" err="1">
                <a:solidFill>
                  <a:srgbClr val="002060"/>
                </a:solidFill>
              </a:rPr>
              <a:t>Aa</a:t>
            </a:r>
            <a:endParaRPr lang="en-US" sz="3200" dirty="0">
              <a:solidFill>
                <a:srgbClr val="002060"/>
              </a:solidFill>
            </a:endParaRPr>
          </a:p>
        </p:txBody>
      </p:sp>
      <p:sp>
        <p:nvSpPr>
          <p:cNvPr id="37" name="Text Box 25"/>
          <p:cNvSpPr txBox="1">
            <a:spLocks noChangeArrowheads="1"/>
          </p:cNvSpPr>
          <p:nvPr/>
        </p:nvSpPr>
        <p:spPr bwMode="auto">
          <a:xfrm>
            <a:off x="3352800" y="4419600"/>
            <a:ext cx="1371600" cy="584775"/>
          </a:xfrm>
          <a:prstGeom prst="rect">
            <a:avLst/>
          </a:prstGeom>
          <a:noFill/>
          <a:ln w="9525">
            <a:noFill/>
            <a:miter lim="800000"/>
            <a:headEnd/>
            <a:tailEnd/>
          </a:ln>
        </p:spPr>
        <p:txBody>
          <a:bodyPr wrap="square">
            <a:spAutoFit/>
          </a:bodyPr>
          <a:lstStyle/>
          <a:p>
            <a:pPr>
              <a:spcBef>
                <a:spcPct val="50000"/>
              </a:spcBef>
            </a:pPr>
            <a:r>
              <a:rPr lang="en-US" sz="3200" dirty="0" err="1">
                <a:solidFill>
                  <a:srgbClr val="FF0000"/>
                </a:solidFill>
              </a:rPr>
              <a:t>pq</a:t>
            </a:r>
            <a:r>
              <a:rPr lang="en-US" sz="3200" dirty="0">
                <a:solidFill>
                  <a:srgbClr val="002060"/>
                </a:solidFill>
              </a:rPr>
              <a:t> </a:t>
            </a:r>
            <a:r>
              <a:rPr lang="en-US" sz="3200" dirty="0" err="1">
                <a:solidFill>
                  <a:srgbClr val="002060"/>
                </a:solidFill>
              </a:rPr>
              <a:t>Aa</a:t>
            </a:r>
            <a:endParaRPr lang="en-US" sz="3200" dirty="0">
              <a:solidFill>
                <a:srgbClr val="002060"/>
              </a:solidFill>
            </a:endParaRPr>
          </a:p>
        </p:txBody>
      </p:sp>
      <p:sp>
        <p:nvSpPr>
          <p:cNvPr id="38" name="Text Box 26"/>
          <p:cNvSpPr txBox="1">
            <a:spLocks noChangeArrowheads="1"/>
          </p:cNvSpPr>
          <p:nvPr/>
        </p:nvSpPr>
        <p:spPr bwMode="auto">
          <a:xfrm>
            <a:off x="4953000" y="4419600"/>
            <a:ext cx="1371600" cy="584775"/>
          </a:xfrm>
          <a:prstGeom prst="rect">
            <a:avLst/>
          </a:prstGeom>
          <a:noFill/>
          <a:ln w="9525">
            <a:noFill/>
            <a:miter lim="800000"/>
            <a:headEnd/>
            <a:tailEnd/>
          </a:ln>
        </p:spPr>
        <p:txBody>
          <a:bodyPr wrap="square">
            <a:spAutoFit/>
          </a:bodyPr>
          <a:lstStyle/>
          <a:p>
            <a:pPr>
              <a:spcBef>
                <a:spcPct val="50000"/>
              </a:spcBef>
            </a:pPr>
            <a:r>
              <a:rPr lang="en-US" sz="3200" dirty="0">
                <a:solidFill>
                  <a:srgbClr val="FF0000"/>
                </a:solidFill>
              </a:rPr>
              <a:t>q</a:t>
            </a:r>
            <a:r>
              <a:rPr lang="en-US" sz="3200" baseline="30000" dirty="0">
                <a:solidFill>
                  <a:srgbClr val="FF0000"/>
                </a:solidFill>
              </a:rPr>
              <a:t>2</a:t>
            </a:r>
            <a:r>
              <a:rPr lang="en-US" sz="3200" dirty="0">
                <a:solidFill>
                  <a:srgbClr val="002060"/>
                </a:solidFill>
              </a:rPr>
              <a:t> </a:t>
            </a:r>
            <a:r>
              <a:rPr lang="en-US" sz="3200" dirty="0" err="1">
                <a:solidFill>
                  <a:srgbClr val="002060"/>
                </a:solidFill>
              </a:rPr>
              <a:t>aa</a:t>
            </a:r>
            <a:endParaRPr lang="en-US" sz="3200" dirty="0">
              <a:solidFill>
                <a:srgbClr val="002060"/>
              </a:solidFill>
            </a:endParaRPr>
          </a:p>
        </p:txBody>
      </p:sp>
      <p:sp>
        <p:nvSpPr>
          <p:cNvPr id="40" name="TextBox 39"/>
          <p:cNvSpPr txBox="1"/>
          <p:nvPr/>
        </p:nvSpPr>
        <p:spPr>
          <a:xfrm>
            <a:off x="3429000" y="2971800"/>
            <a:ext cx="1219200" cy="584775"/>
          </a:xfrm>
          <a:prstGeom prst="rect">
            <a:avLst/>
          </a:prstGeom>
          <a:noFill/>
        </p:spPr>
        <p:txBody>
          <a:bodyPr wrap="square" rtlCol="0">
            <a:spAutoFit/>
          </a:bodyPr>
          <a:lstStyle/>
          <a:p>
            <a:r>
              <a:rPr lang="en-US" sz="3200" dirty="0">
                <a:solidFill>
                  <a:srgbClr val="FF0000"/>
                </a:solidFill>
              </a:rPr>
              <a:t>p </a:t>
            </a:r>
            <a:r>
              <a:rPr lang="en-US" sz="3200" dirty="0">
                <a:solidFill>
                  <a:srgbClr val="0070C0"/>
                </a:solidFill>
              </a:rPr>
              <a:t>A</a:t>
            </a:r>
          </a:p>
        </p:txBody>
      </p:sp>
      <p:sp>
        <p:nvSpPr>
          <p:cNvPr id="41" name="TextBox 40"/>
          <p:cNvSpPr txBox="1"/>
          <p:nvPr/>
        </p:nvSpPr>
        <p:spPr>
          <a:xfrm>
            <a:off x="4953000" y="3048000"/>
            <a:ext cx="1219200" cy="584775"/>
          </a:xfrm>
          <a:prstGeom prst="rect">
            <a:avLst/>
          </a:prstGeom>
          <a:noFill/>
        </p:spPr>
        <p:txBody>
          <a:bodyPr wrap="square" rtlCol="0">
            <a:spAutoFit/>
          </a:bodyPr>
          <a:lstStyle/>
          <a:p>
            <a:r>
              <a:rPr lang="en-US" sz="3200" dirty="0">
                <a:solidFill>
                  <a:srgbClr val="FF0000"/>
                </a:solidFill>
              </a:rPr>
              <a:t>q </a:t>
            </a:r>
            <a:r>
              <a:rPr lang="en-US" sz="3200" dirty="0">
                <a:solidFill>
                  <a:srgbClr val="0070C0"/>
                </a:solidFill>
              </a:rPr>
              <a:t>a</a:t>
            </a:r>
          </a:p>
        </p:txBody>
      </p:sp>
      <p:sp>
        <p:nvSpPr>
          <p:cNvPr id="42" name="TextBox 41"/>
          <p:cNvSpPr txBox="1"/>
          <p:nvPr/>
        </p:nvSpPr>
        <p:spPr>
          <a:xfrm>
            <a:off x="0" y="5334000"/>
            <a:ext cx="8686800" cy="1077218"/>
          </a:xfrm>
          <a:prstGeom prst="rect">
            <a:avLst/>
          </a:prstGeom>
          <a:noFill/>
        </p:spPr>
        <p:txBody>
          <a:bodyPr wrap="square" rtlCol="0">
            <a:spAutoFit/>
          </a:bodyPr>
          <a:lstStyle/>
          <a:p>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Cấu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trúc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truyền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quần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thể</a:t>
            </a:r>
            <a:r>
              <a:rPr lang="en-US" sz="3200" dirty="0">
                <a:latin typeface="Times New Roman" pitchFamily="18" charset="0"/>
                <a:cs typeface="Times New Roman" pitchFamily="18" charset="0"/>
              </a:rPr>
              <a:t> F1sau </a:t>
            </a:r>
            <a:r>
              <a:rPr lang="en-US" sz="3200" dirty="0" err="1">
                <a:latin typeface="Times New Roman" pitchFamily="18" charset="0"/>
                <a:cs typeface="Times New Roman" pitchFamily="18" charset="0"/>
              </a:rPr>
              <a:t>ngẫu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phối</a:t>
            </a:r>
            <a:r>
              <a:rPr lang="en-US" sz="3200" dirty="0">
                <a:latin typeface="Times New Roman" pitchFamily="18" charset="0"/>
                <a:cs typeface="Times New Roman" pitchFamily="18" charset="0"/>
              </a:rPr>
              <a:t>:</a:t>
            </a:r>
          </a:p>
          <a:p>
            <a:pPr algn="ctr"/>
            <a:r>
              <a:rPr lang="en-US" sz="3200" dirty="0">
                <a:latin typeface="Times New Roman" pitchFamily="18" charset="0"/>
                <a:cs typeface="Times New Roman" pitchFamily="18" charset="0"/>
              </a:rPr>
              <a:t>          </a:t>
            </a:r>
            <a:r>
              <a:rPr lang="en-US" sz="3200" dirty="0">
                <a:solidFill>
                  <a:srgbClr val="FF0000"/>
                </a:solidFill>
                <a:latin typeface="Times New Roman" pitchFamily="18" charset="0"/>
                <a:cs typeface="Times New Roman" pitchFamily="18" charset="0"/>
              </a:rPr>
              <a:t>p</a:t>
            </a:r>
            <a:r>
              <a:rPr lang="en-US" sz="3200" baseline="30000" dirty="0">
                <a:solidFill>
                  <a:srgbClr val="FF0000"/>
                </a:solidFill>
                <a:latin typeface="Times New Roman" pitchFamily="18" charset="0"/>
                <a:cs typeface="Times New Roman" pitchFamily="18" charset="0"/>
              </a:rPr>
              <a:t>2</a:t>
            </a:r>
            <a:r>
              <a:rPr lang="en-US" sz="3200" dirty="0">
                <a:latin typeface="Times New Roman" pitchFamily="18" charset="0"/>
                <a:cs typeface="Times New Roman" pitchFamily="18" charset="0"/>
              </a:rPr>
              <a:t> AA : </a:t>
            </a:r>
            <a:r>
              <a:rPr lang="en-US" sz="3200" dirty="0">
                <a:solidFill>
                  <a:srgbClr val="FF0000"/>
                </a:solidFill>
                <a:latin typeface="Times New Roman" pitchFamily="18" charset="0"/>
                <a:cs typeface="Times New Roman" pitchFamily="18" charset="0"/>
              </a:rPr>
              <a:t>2pq</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Aa</a:t>
            </a:r>
            <a:r>
              <a:rPr lang="en-US" sz="3200" dirty="0">
                <a:latin typeface="Times New Roman" pitchFamily="18" charset="0"/>
                <a:cs typeface="Times New Roman" pitchFamily="18" charset="0"/>
              </a:rPr>
              <a:t> : </a:t>
            </a:r>
            <a:r>
              <a:rPr lang="en-US" sz="3200" dirty="0">
                <a:solidFill>
                  <a:srgbClr val="FF0000"/>
                </a:solidFill>
                <a:latin typeface="Times New Roman" pitchFamily="18" charset="0"/>
                <a:cs typeface="Times New Roman" pitchFamily="18" charset="0"/>
              </a:rPr>
              <a:t>q</a:t>
            </a:r>
            <a:r>
              <a:rPr lang="en-US" sz="3200" baseline="30000" dirty="0">
                <a:solidFill>
                  <a:srgbClr val="FF0000"/>
                </a:solidFill>
                <a:latin typeface="Times New Roman" pitchFamily="18" charset="0"/>
                <a:cs typeface="Times New Roman" pitchFamily="18" charset="0"/>
              </a:rPr>
              <a:t>2</a:t>
            </a:r>
            <a:r>
              <a:rPr lang="en-US" sz="3200" baseline="30000" dirty="0">
                <a:latin typeface="Times New Roman" pitchFamily="18" charset="0"/>
                <a:cs typeface="Times New Roman" pitchFamily="18" charset="0"/>
              </a:rPr>
              <a:t> </a:t>
            </a:r>
            <a:r>
              <a:rPr lang="en-US" sz="3200" dirty="0" err="1">
                <a:latin typeface="Times New Roman" pitchFamily="18" charset="0"/>
                <a:cs typeface="Times New Roman" pitchFamily="18" charset="0"/>
              </a:rPr>
              <a:t>aa</a:t>
            </a:r>
            <a:r>
              <a:rPr lang="en-US" sz="3200" dirty="0">
                <a:latin typeface="Times New Roman" pitchFamily="18" charset="0"/>
                <a:cs typeface="Times New Roman" pitchFamily="18" charset="0"/>
              </a:rPr>
              <a:t> = 1</a:t>
            </a:r>
          </a:p>
        </p:txBody>
      </p:sp>
      <p:sp>
        <p:nvSpPr>
          <p:cNvPr id="44" name="Text Box 22">
            <a:extLst>
              <a:ext uri="{FF2B5EF4-FFF2-40B4-BE49-F238E27FC236}">
                <a16:creationId xmlns:a16="http://schemas.microsoft.com/office/drawing/2014/main" xmlns="" id="{6CE50C8E-31C3-43C9-B49F-E609D64565BD}"/>
              </a:ext>
            </a:extLst>
          </p:cNvPr>
          <p:cNvSpPr txBox="1">
            <a:spLocks noChangeArrowheads="1"/>
          </p:cNvSpPr>
          <p:nvPr/>
        </p:nvSpPr>
        <p:spPr bwMode="auto">
          <a:xfrm>
            <a:off x="1661157" y="3143941"/>
            <a:ext cx="929643" cy="584775"/>
          </a:xfrm>
          <a:prstGeom prst="rect">
            <a:avLst/>
          </a:prstGeom>
          <a:noFill/>
          <a:ln w="9525">
            <a:noFill/>
            <a:miter lim="800000"/>
            <a:headEnd/>
            <a:tailEnd/>
          </a:ln>
        </p:spPr>
        <p:txBody>
          <a:bodyPr wrap="square">
            <a:spAutoFit/>
          </a:bodyPr>
          <a:lstStyle/>
          <a:p>
            <a:pPr>
              <a:spcBef>
                <a:spcPct val="50000"/>
              </a:spcBef>
            </a:pPr>
            <a:r>
              <a:rPr lang="en-US" sz="3200"/>
              <a:t>♀</a:t>
            </a:r>
            <a:endParaRPr lang="en-US" sz="32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par>
                          <p:cTn id="13" fill="hold">
                            <p:stCondLst>
                              <p:cond delay="500"/>
                            </p:stCondLst>
                            <p:childTnLst>
                              <p:par>
                                <p:cTn id="14" presetID="4" presetClass="entr" presetSubtype="16"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box(in)">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ox(in)">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box(in)">
                                      <p:cBhvr>
                                        <p:cTn id="26" dur="500"/>
                                        <p:tgtEl>
                                          <p:spTgt spid="12"/>
                                        </p:tgtEl>
                                      </p:cBhvr>
                                    </p:animEffect>
                                  </p:childTnLst>
                                </p:cTn>
                              </p:par>
                            </p:childTnLst>
                          </p:cTn>
                        </p:par>
                        <p:par>
                          <p:cTn id="27" fill="hold">
                            <p:stCondLst>
                              <p:cond delay="500"/>
                            </p:stCondLst>
                            <p:childTnLst>
                              <p:par>
                                <p:cTn id="28" presetID="4" presetClass="entr" presetSubtype="16" fill="hold" grpId="0" nodeType="after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box(in)">
                                      <p:cBhvr>
                                        <p:cTn id="30" dur="500"/>
                                        <p:tgtEl>
                                          <p:spTgt spid="13"/>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15">
                                            <p:txEl>
                                              <p:pRg st="0" end="0"/>
                                            </p:txEl>
                                          </p:spTgt>
                                        </p:tgtEl>
                                        <p:attrNameLst>
                                          <p:attrName>style.visibility</p:attrName>
                                        </p:attrNameLst>
                                      </p:cBhvr>
                                      <p:to>
                                        <p:strVal val="visible"/>
                                      </p:to>
                                    </p:set>
                                    <p:anim calcmode="lin" valueType="num">
                                      <p:cBhvr>
                                        <p:cTn id="35" dur="1000" fill="hold"/>
                                        <p:tgtEl>
                                          <p:spTgt spid="15">
                                            <p:txEl>
                                              <p:pRg st="0" end="0"/>
                                            </p:txEl>
                                          </p:spTgt>
                                        </p:tgtEl>
                                        <p:attrNameLst>
                                          <p:attrName>ppt_w</p:attrName>
                                        </p:attrNameLst>
                                      </p:cBhvr>
                                      <p:tavLst>
                                        <p:tav tm="0">
                                          <p:val>
                                            <p:strVal val="#ppt_w*0.70"/>
                                          </p:val>
                                        </p:tav>
                                        <p:tav tm="100000">
                                          <p:val>
                                            <p:strVal val="#ppt_w"/>
                                          </p:val>
                                        </p:tav>
                                      </p:tavLst>
                                    </p:anim>
                                    <p:anim calcmode="lin" valueType="num">
                                      <p:cBhvr>
                                        <p:cTn id="36" dur="1000" fill="hold"/>
                                        <p:tgtEl>
                                          <p:spTgt spid="15">
                                            <p:txEl>
                                              <p:pRg st="0" end="0"/>
                                            </p:txEl>
                                          </p:spTgt>
                                        </p:tgtEl>
                                        <p:attrNameLst>
                                          <p:attrName>ppt_h</p:attrName>
                                        </p:attrNameLst>
                                      </p:cBhvr>
                                      <p:tavLst>
                                        <p:tav tm="0">
                                          <p:val>
                                            <p:strVal val="#ppt_h"/>
                                          </p:val>
                                        </p:tav>
                                        <p:tav tm="100000">
                                          <p:val>
                                            <p:strVal val="#ppt_h"/>
                                          </p:val>
                                        </p:tav>
                                      </p:tavLst>
                                    </p:anim>
                                    <p:animEffect transition="in" filter="fade">
                                      <p:cBhvr>
                                        <p:cTn id="37" dur="1000"/>
                                        <p:tgtEl>
                                          <p:spTgt spid="15">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box(in)">
                                      <p:cBhvr>
                                        <p:cTn id="42" dur="500"/>
                                        <p:tgtEl>
                                          <p:spTgt spid="24"/>
                                        </p:tgtEl>
                                      </p:cBhvr>
                                    </p:animEffect>
                                  </p:childTnLst>
                                </p:cTn>
                              </p:par>
                              <p:par>
                                <p:cTn id="43" presetID="4" presetClass="entr" presetSubtype="16"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Effect transition="in" filter="box(in)">
                                      <p:cBhvr>
                                        <p:cTn id="45" dur="500"/>
                                        <p:tgtEl>
                                          <p:spTgt spid="23"/>
                                        </p:tgtEl>
                                      </p:cBhvr>
                                    </p:animEffect>
                                  </p:childTnLst>
                                </p:cTn>
                              </p:par>
                              <p:par>
                                <p:cTn id="46" presetID="4" presetClass="entr" presetSubtype="16" fill="hold" grpId="0"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box(in)">
                                      <p:cBhvr>
                                        <p:cTn id="48" dur="500"/>
                                        <p:tgtEl>
                                          <p:spTgt spid="21"/>
                                        </p:tgtEl>
                                      </p:cBhvr>
                                    </p:animEffect>
                                  </p:childTnLst>
                                </p:cTn>
                              </p:par>
                              <p:par>
                                <p:cTn id="49" presetID="4" presetClass="entr" presetSubtype="16"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box(in)">
                                      <p:cBhvr>
                                        <p:cTn id="51" dur="500"/>
                                        <p:tgtEl>
                                          <p:spTgt spid="22"/>
                                        </p:tgtEl>
                                      </p:cBhvr>
                                    </p:animEffect>
                                  </p:childTnLst>
                                </p:cTn>
                              </p:par>
                              <p:par>
                                <p:cTn id="52" presetID="4" presetClass="entr" presetSubtype="16" fill="hold" grpId="0" nodeType="with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box(in)">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21" presetClass="entr" presetSubtype="1" fill="hold" grpId="0" nodeType="click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heel(1)">
                                      <p:cBhvr>
                                        <p:cTn id="59" dur="2000"/>
                                        <p:tgtEl>
                                          <p:spTgt spid="44"/>
                                        </p:tgtEl>
                                      </p:cBhvr>
                                    </p:animEffect>
                                  </p:childTnLst>
                                </p:cTn>
                              </p:par>
                            </p:childTnLst>
                          </p:cTn>
                        </p:par>
                        <p:par>
                          <p:cTn id="60" fill="hold">
                            <p:stCondLst>
                              <p:cond delay="2000"/>
                            </p:stCondLst>
                            <p:childTnLst>
                              <p:par>
                                <p:cTn id="61" presetID="4" presetClass="entr" presetSubtype="16" fill="hold" grpId="0" nodeType="after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ox(in)">
                                      <p:cBhvr>
                                        <p:cTn id="63" dur="500"/>
                                        <p:tgtEl>
                                          <p:spTgt spid="20"/>
                                        </p:tgtEl>
                                      </p:cBhvr>
                                    </p:animEffect>
                                  </p:childTnLst>
                                </p:cTn>
                              </p:par>
                            </p:childTnLst>
                          </p:cTn>
                        </p:par>
                        <p:par>
                          <p:cTn id="64" fill="hold">
                            <p:stCondLst>
                              <p:cond delay="2500"/>
                            </p:stCondLst>
                            <p:childTnLst>
                              <p:par>
                                <p:cTn id="65" presetID="4" presetClass="entr" presetSubtype="16" fill="hold" nodeType="afterEffect">
                                  <p:stCondLst>
                                    <p:cond delay="0"/>
                                  </p:stCondLst>
                                  <p:childTnLst>
                                    <p:set>
                                      <p:cBhvr>
                                        <p:cTn id="66" dur="1" fill="hold">
                                          <p:stCondLst>
                                            <p:cond delay="0"/>
                                          </p:stCondLst>
                                        </p:cTn>
                                        <p:tgtEl>
                                          <p:spTgt spid="26">
                                            <p:txEl>
                                              <p:pRg st="0" end="0"/>
                                            </p:txEl>
                                          </p:spTgt>
                                        </p:tgtEl>
                                        <p:attrNameLst>
                                          <p:attrName>style.visibility</p:attrName>
                                        </p:attrNameLst>
                                      </p:cBhvr>
                                      <p:to>
                                        <p:strVal val="visible"/>
                                      </p:to>
                                    </p:set>
                                    <p:animEffect transition="in" filter="box(in)">
                                      <p:cBhvr>
                                        <p:cTn id="67" dur="500"/>
                                        <p:tgtEl>
                                          <p:spTgt spid="26">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nodeType="clickEffect">
                                  <p:stCondLst>
                                    <p:cond delay="0"/>
                                  </p:stCondLst>
                                  <p:childTnLst>
                                    <p:set>
                                      <p:cBhvr>
                                        <p:cTn id="71" dur="1" fill="hold">
                                          <p:stCondLst>
                                            <p:cond delay="0"/>
                                          </p:stCondLst>
                                        </p:cTn>
                                        <p:tgtEl>
                                          <p:spTgt spid="40">
                                            <p:txEl>
                                              <p:pRg st="0" end="0"/>
                                            </p:txEl>
                                          </p:spTgt>
                                        </p:tgtEl>
                                        <p:attrNameLst>
                                          <p:attrName>style.visibility</p:attrName>
                                        </p:attrNameLst>
                                      </p:cBhvr>
                                      <p:to>
                                        <p:strVal val="visible"/>
                                      </p:to>
                                    </p:set>
                                    <p:animEffect transition="in" filter="box(in)">
                                      <p:cBhvr>
                                        <p:cTn id="72" dur="500"/>
                                        <p:tgtEl>
                                          <p:spTgt spid="40">
                                            <p:txEl>
                                              <p:pRg st="0" end="0"/>
                                            </p:txEl>
                                          </p:spTgt>
                                        </p:tgtEl>
                                      </p:cBhvr>
                                    </p:animEffect>
                                  </p:childTnLst>
                                </p:cTn>
                              </p:par>
                            </p:childTnLst>
                          </p:cTn>
                        </p:par>
                        <p:par>
                          <p:cTn id="73" fill="hold">
                            <p:stCondLst>
                              <p:cond delay="500"/>
                            </p:stCondLst>
                            <p:childTnLst>
                              <p:par>
                                <p:cTn id="74" presetID="4" presetClass="entr" presetSubtype="16" fill="hold" nodeType="afterEffect">
                                  <p:stCondLst>
                                    <p:cond delay="0"/>
                                  </p:stCondLst>
                                  <p:childTnLst>
                                    <p:set>
                                      <p:cBhvr>
                                        <p:cTn id="75" dur="1" fill="hold">
                                          <p:stCondLst>
                                            <p:cond delay="0"/>
                                          </p:stCondLst>
                                        </p:cTn>
                                        <p:tgtEl>
                                          <p:spTgt spid="41">
                                            <p:txEl>
                                              <p:pRg st="0" end="0"/>
                                            </p:txEl>
                                          </p:spTgt>
                                        </p:tgtEl>
                                        <p:attrNameLst>
                                          <p:attrName>style.visibility</p:attrName>
                                        </p:attrNameLst>
                                      </p:cBhvr>
                                      <p:to>
                                        <p:strVal val="visible"/>
                                      </p:to>
                                    </p:set>
                                    <p:animEffect transition="in" filter="box(in)">
                                      <p:cBhvr>
                                        <p:cTn id="76" dur="500"/>
                                        <p:tgtEl>
                                          <p:spTgt spid="41">
                                            <p:txEl>
                                              <p:pRg st="0" end="0"/>
                                            </p:txEl>
                                          </p:spTgt>
                                        </p:tgtEl>
                                      </p:cBhvr>
                                    </p:animEffect>
                                  </p:childTnLst>
                                </p:cTn>
                              </p:par>
                            </p:childTnLst>
                          </p:cTn>
                        </p:par>
                        <p:par>
                          <p:cTn id="77" fill="hold">
                            <p:stCondLst>
                              <p:cond delay="1000"/>
                            </p:stCondLst>
                            <p:childTnLst>
                              <p:par>
                                <p:cTn id="78" presetID="4" presetClass="entr" presetSubtype="16" fill="hold" nodeType="afterEffect">
                                  <p:stCondLst>
                                    <p:cond delay="0"/>
                                  </p:stCondLst>
                                  <p:childTnLst>
                                    <p:set>
                                      <p:cBhvr>
                                        <p:cTn id="79" dur="1" fill="hold">
                                          <p:stCondLst>
                                            <p:cond delay="0"/>
                                          </p:stCondLst>
                                        </p:cTn>
                                        <p:tgtEl>
                                          <p:spTgt spid="34">
                                            <p:txEl>
                                              <p:pRg st="0" end="0"/>
                                            </p:txEl>
                                          </p:spTgt>
                                        </p:tgtEl>
                                        <p:attrNameLst>
                                          <p:attrName>style.visibility</p:attrName>
                                        </p:attrNameLst>
                                      </p:cBhvr>
                                      <p:to>
                                        <p:strVal val="visible"/>
                                      </p:to>
                                    </p:set>
                                    <p:animEffect transition="in" filter="box(in)">
                                      <p:cBhvr>
                                        <p:cTn id="80" dur="500"/>
                                        <p:tgtEl>
                                          <p:spTgt spid="34">
                                            <p:txEl>
                                              <p:pRg st="0" end="0"/>
                                            </p:txEl>
                                          </p:spTgt>
                                        </p:tgtEl>
                                      </p:cBhvr>
                                    </p:animEffect>
                                  </p:childTnLst>
                                </p:cTn>
                              </p:par>
                            </p:childTnLst>
                          </p:cTn>
                        </p:par>
                        <p:par>
                          <p:cTn id="81" fill="hold">
                            <p:stCondLst>
                              <p:cond delay="1500"/>
                            </p:stCondLst>
                            <p:childTnLst>
                              <p:par>
                                <p:cTn id="82" presetID="4" presetClass="entr" presetSubtype="16" fill="hold" nodeType="afterEffect">
                                  <p:stCondLst>
                                    <p:cond delay="0"/>
                                  </p:stCondLst>
                                  <p:childTnLst>
                                    <p:set>
                                      <p:cBhvr>
                                        <p:cTn id="83" dur="1" fill="hold">
                                          <p:stCondLst>
                                            <p:cond delay="0"/>
                                          </p:stCondLst>
                                        </p:cTn>
                                        <p:tgtEl>
                                          <p:spTgt spid="33">
                                            <p:txEl>
                                              <p:pRg st="0" end="0"/>
                                            </p:txEl>
                                          </p:spTgt>
                                        </p:tgtEl>
                                        <p:attrNameLst>
                                          <p:attrName>style.visibility</p:attrName>
                                        </p:attrNameLst>
                                      </p:cBhvr>
                                      <p:to>
                                        <p:strVal val="visible"/>
                                      </p:to>
                                    </p:set>
                                    <p:animEffect transition="in" filter="box(in)">
                                      <p:cBhvr>
                                        <p:cTn id="84" dur="500"/>
                                        <p:tgtEl>
                                          <p:spTgt spid="33">
                                            <p:txEl>
                                              <p:pRg st="0" end="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4" presetClass="entr" presetSubtype="16" fill="hold" nodeType="clickEffect">
                                  <p:stCondLst>
                                    <p:cond delay="0"/>
                                  </p:stCondLst>
                                  <p:childTnLst>
                                    <p:set>
                                      <p:cBhvr>
                                        <p:cTn id="88" dur="1" fill="hold">
                                          <p:stCondLst>
                                            <p:cond delay="0"/>
                                          </p:stCondLst>
                                        </p:cTn>
                                        <p:tgtEl>
                                          <p:spTgt spid="35">
                                            <p:txEl>
                                              <p:pRg st="0" end="0"/>
                                            </p:txEl>
                                          </p:spTgt>
                                        </p:tgtEl>
                                        <p:attrNameLst>
                                          <p:attrName>style.visibility</p:attrName>
                                        </p:attrNameLst>
                                      </p:cBhvr>
                                      <p:to>
                                        <p:strVal val="visible"/>
                                      </p:to>
                                    </p:set>
                                    <p:animEffect transition="in" filter="box(in)">
                                      <p:cBhvr>
                                        <p:cTn id="89" dur="500"/>
                                        <p:tgtEl>
                                          <p:spTgt spid="35">
                                            <p:txEl>
                                              <p:pRg st="0" end="0"/>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4" presetClass="entr" presetSubtype="16" fill="hold" nodeType="clickEffect">
                                  <p:stCondLst>
                                    <p:cond delay="0"/>
                                  </p:stCondLst>
                                  <p:childTnLst>
                                    <p:set>
                                      <p:cBhvr>
                                        <p:cTn id="93" dur="1" fill="hold">
                                          <p:stCondLst>
                                            <p:cond delay="0"/>
                                          </p:stCondLst>
                                        </p:cTn>
                                        <p:tgtEl>
                                          <p:spTgt spid="36">
                                            <p:txEl>
                                              <p:pRg st="0" end="0"/>
                                            </p:txEl>
                                          </p:spTgt>
                                        </p:tgtEl>
                                        <p:attrNameLst>
                                          <p:attrName>style.visibility</p:attrName>
                                        </p:attrNameLst>
                                      </p:cBhvr>
                                      <p:to>
                                        <p:strVal val="visible"/>
                                      </p:to>
                                    </p:set>
                                    <p:animEffect transition="in" filter="box(in)">
                                      <p:cBhvr>
                                        <p:cTn id="94" dur="500"/>
                                        <p:tgtEl>
                                          <p:spTgt spid="36">
                                            <p:txEl>
                                              <p:pRg st="0" end="0"/>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4" presetClass="entr" presetSubtype="16" fill="hold" nodeType="clickEffect">
                                  <p:stCondLst>
                                    <p:cond delay="0"/>
                                  </p:stCondLst>
                                  <p:childTnLst>
                                    <p:set>
                                      <p:cBhvr>
                                        <p:cTn id="98" dur="1" fill="hold">
                                          <p:stCondLst>
                                            <p:cond delay="0"/>
                                          </p:stCondLst>
                                        </p:cTn>
                                        <p:tgtEl>
                                          <p:spTgt spid="37">
                                            <p:txEl>
                                              <p:pRg st="0" end="0"/>
                                            </p:txEl>
                                          </p:spTgt>
                                        </p:tgtEl>
                                        <p:attrNameLst>
                                          <p:attrName>style.visibility</p:attrName>
                                        </p:attrNameLst>
                                      </p:cBhvr>
                                      <p:to>
                                        <p:strVal val="visible"/>
                                      </p:to>
                                    </p:set>
                                    <p:animEffect transition="in" filter="box(in)">
                                      <p:cBhvr>
                                        <p:cTn id="99" dur="500"/>
                                        <p:tgtEl>
                                          <p:spTgt spid="37">
                                            <p:txEl>
                                              <p:pRg st="0" end="0"/>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4" presetClass="entr" presetSubtype="16" fill="hold" nodeType="clickEffect">
                                  <p:stCondLst>
                                    <p:cond delay="0"/>
                                  </p:stCondLst>
                                  <p:childTnLst>
                                    <p:set>
                                      <p:cBhvr>
                                        <p:cTn id="103" dur="1" fill="hold">
                                          <p:stCondLst>
                                            <p:cond delay="0"/>
                                          </p:stCondLst>
                                        </p:cTn>
                                        <p:tgtEl>
                                          <p:spTgt spid="38">
                                            <p:txEl>
                                              <p:pRg st="0" end="0"/>
                                            </p:txEl>
                                          </p:spTgt>
                                        </p:tgtEl>
                                        <p:attrNameLst>
                                          <p:attrName>style.visibility</p:attrName>
                                        </p:attrNameLst>
                                      </p:cBhvr>
                                      <p:to>
                                        <p:strVal val="visible"/>
                                      </p:to>
                                    </p:set>
                                    <p:animEffect transition="in" filter="box(in)">
                                      <p:cBhvr>
                                        <p:cTn id="104" dur="500"/>
                                        <p:tgtEl>
                                          <p:spTgt spid="38">
                                            <p:txEl>
                                              <p:pRg st="0" end="0"/>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4" presetClass="entr" presetSubtype="16" fill="hold" nodeType="clickEffect">
                                  <p:stCondLst>
                                    <p:cond delay="0"/>
                                  </p:stCondLst>
                                  <p:childTnLst>
                                    <p:set>
                                      <p:cBhvr>
                                        <p:cTn id="108" dur="1" fill="hold">
                                          <p:stCondLst>
                                            <p:cond delay="0"/>
                                          </p:stCondLst>
                                        </p:cTn>
                                        <p:tgtEl>
                                          <p:spTgt spid="42">
                                            <p:txEl>
                                              <p:pRg st="0" end="0"/>
                                            </p:txEl>
                                          </p:spTgt>
                                        </p:tgtEl>
                                        <p:attrNameLst>
                                          <p:attrName>style.visibility</p:attrName>
                                        </p:attrNameLst>
                                      </p:cBhvr>
                                      <p:to>
                                        <p:strVal val="visible"/>
                                      </p:to>
                                    </p:set>
                                    <p:animEffect transition="in" filter="box(in)">
                                      <p:cBhvr>
                                        <p:cTn id="109" dur="500"/>
                                        <p:tgtEl>
                                          <p:spTgt spid="42">
                                            <p:txEl>
                                              <p:pRg st="0" end="0"/>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4" presetClass="entr" presetSubtype="16" fill="hold" nodeType="clickEffect">
                                  <p:stCondLst>
                                    <p:cond delay="0"/>
                                  </p:stCondLst>
                                  <p:childTnLst>
                                    <p:set>
                                      <p:cBhvr>
                                        <p:cTn id="113" dur="1" fill="hold">
                                          <p:stCondLst>
                                            <p:cond delay="0"/>
                                          </p:stCondLst>
                                        </p:cTn>
                                        <p:tgtEl>
                                          <p:spTgt spid="42">
                                            <p:txEl>
                                              <p:pRg st="1" end="1"/>
                                            </p:txEl>
                                          </p:spTgt>
                                        </p:tgtEl>
                                        <p:attrNameLst>
                                          <p:attrName>style.visibility</p:attrName>
                                        </p:attrNameLst>
                                      </p:cBhvr>
                                      <p:to>
                                        <p:strVal val="visible"/>
                                      </p:to>
                                    </p:set>
                                    <p:animEffect transition="in" filter="box(in)">
                                      <p:cBhvr>
                                        <p:cTn id="114" dur="500"/>
                                        <p:tgtEl>
                                          <p:spTgt spid="4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10" grpId="0"/>
      <p:bldP spid="12" grpId="0"/>
      <p:bldP spid="13" grpId="0"/>
      <p:bldP spid="19" grpId="0" animBg="1"/>
      <p:bldP spid="20" grpId="0" animBg="1"/>
      <p:bldP spid="21" grpId="0" animBg="1"/>
      <p:bldP spid="22" grpId="0" animBg="1"/>
      <p:bldP spid="23" grpId="0" animBg="1"/>
      <p:bldP spid="24" grpId="0" animBg="1"/>
      <p:bldP spid="4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7037"/>
            <a:ext cx="8229600" cy="1143000"/>
          </a:xfrm>
        </p:spPr>
        <p:txBody>
          <a:bodyPr>
            <a:normAutofit fontScale="90000"/>
          </a:bodyPr>
          <a:lstStyle/>
          <a:p>
            <a:r>
              <a:rPr lang="en-US" sz="4400">
                <a:solidFill>
                  <a:srgbClr val="FF0000"/>
                </a:solidFill>
                <a:latin typeface="Times New Roman" pitchFamily="18" charset="0"/>
                <a:cs typeface="Times New Roman" pitchFamily="18" charset="0"/>
              </a:rPr>
              <a:t>Nếu ngẫu phối qua các thế hệ tiếp theo thì cấu trúc di truyền sẽ như thế nào?</a:t>
            </a:r>
            <a:br>
              <a:rPr lang="en-US" sz="4400">
                <a:solidFill>
                  <a:srgbClr val="FF0000"/>
                </a:solidFill>
                <a:latin typeface="Times New Roman" pitchFamily="18" charset="0"/>
                <a:cs typeface="Times New Roman" pitchFamily="18" charset="0"/>
              </a:rPr>
            </a:br>
            <a:endParaRPr lang="en-US"/>
          </a:p>
        </p:txBody>
      </p:sp>
      <p:sp>
        <p:nvSpPr>
          <p:cNvPr id="3" name="Content Placeholder 2"/>
          <p:cNvSpPr>
            <a:spLocks noGrp="1"/>
          </p:cNvSpPr>
          <p:nvPr>
            <p:ph idx="1"/>
          </p:nvPr>
        </p:nvSpPr>
        <p:spPr>
          <a:xfrm>
            <a:off x="228600" y="1752600"/>
            <a:ext cx="8915400" cy="5257800"/>
          </a:xfrm>
        </p:spPr>
        <p:txBody>
          <a:bodyPr>
            <a:normAutofit fontScale="85000" lnSpcReduction="20000"/>
          </a:bodyPr>
          <a:lstStyle/>
          <a:p>
            <a:pPr algn="just">
              <a:lnSpc>
                <a:spcPct val="120000"/>
              </a:lnSpc>
              <a:buNone/>
            </a:pPr>
            <a:r>
              <a:rPr lang="en-US" sz="2700">
                <a:latin typeface="Times New Roman" pitchFamily="18" charset="0"/>
                <a:cs typeface="Times New Roman" pitchFamily="18" charset="0"/>
              </a:rPr>
              <a:t>- CTDT của F1: p</a:t>
            </a:r>
            <a:r>
              <a:rPr lang="en-US" sz="2700" baseline="30000">
                <a:latin typeface="Times New Roman" pitchFamily="18" charset="0"/>
                <a:cs typeface="Times New Roman" pitchFamily="18" charset="0"/>
              </a:rPr>
              <a:t>2</a:t>
            </a:r>
            <a:r>
              <a:rPr lang="en-US" sz="2700">
                <a:latin typeface="Times New Roman" pitchFamily="18" charset="0"/>
                <a:cs typeface="Times New Roman" pitchFamily="18" charset="0"/>
              </a:rPr>
              <a:t> AA : 2pq Aa : q</a:t>
            </a:r>
            <a:r>
              <a:rPr lang="en-US" sz="2700" baseline="30000">
                <a:latin typeface="Times New Roman" pitchFamily="18" charset="0"/>
                <a:cs typeface="Times New Roman" pitchFamily="18" charset="0"/>
              </a:rPr>
              <a:t>2 </a:t>
            </a:r>
            <a:r>
              <a:rPr lang="en-US" sz="2700">
                <a:latin typeface="Times New Roman" pitchFamily="18" charset="0"/>
                <a:cs typeface="Times New Roman" pitchFamily="18" charset="0"/>
              </a:rPr>
              <a:t>aa = 1</a:t>
            </a:r>
          </a:p>
          <a:p>
            <a:pPr algn="just">
              <a:lnSpc>
                <a:spcPct val="120000"/>
              </a:lnSpc>
              <a:buNone/>
            </a:pPr>
            <a:r>
              <a:rPr lang="en-US" sz="2700">
                <a:latin typeface="Times New Roman" pitchFamily="18" charset="0"/>
                <a:cs typeface="Times New Roman" pitchFamily="18" charset="0"/>
              </a:rPr>
              <a:t>- Tỉ lệ các loại giao tử của F1</a:t>
            </a:r>
          </a:p>
          <a:p>
            <a:pPr algn="just">
              <a:lnSpc>
                <a:spcPct val="120000"/>
              </a:lnSpc>
              <a:buNone/>
            </a:pPr>
            <a:r>
              <a:rPr lang="en-US" sz="2700">
                <a:latin typeface="Times New Roman" pitchFamily="18" charset="0"/>
                <a:cs typeface="Times New Roman" pitchFamily="18" charset="0"/>
              </a:rPr>
              <a:t>+ pA= p</a:t>
            </a:r>
            <a:r>
              <a:rPr lang="en-US" sz="2700" baseline="30000">
                <a:latin typeface="Times New Roman" pitchFamily="18" charset="0"/>
                <a:cs typeface="Times New Roman" pitchFamily="18" charset="0"/>
              </a:rPr>
              <a:t>2</a:t>
            </a:r>
            <a:r>
              <a:rPr lang="en-US" sz="2700">
                <a:latin typeface="Times New Roman" pitchFamily="18" charset="0"/>
                <a:cs typeface="Times New Roman" pitchFamily="18" charset="0"/>
              </a:rPr>
              <a:t> + 2pq/2 = p(p+q)=p</a:t>
            </a:r>
          </a:p>
          <a:p>
            <a:pPr algn="just">
              <a:lnSpc>
                <a:spcPct val="120000"/>
              </a:lnSpc>
              <a:buNone/>
            </a:pPr>
            <a:r>
              <a:rPr lang="en-US" sz="2700">
                <a:latin typeface="Times New Roman" pitchFamily="18" charset="0"/>
                <a:cs typeface="Times New Roman" pitchFamily="18" charset="0"/>
              </a:rPr>
              <a:t>+ qa = q</a:t>
            </a:r>
            <a:r>
              <a:rPr lang="en-US" sz="2700" baseline="30000">
                <a:latin typeface="Times New Roman" pitchFamily="18" charset="0"/>
                <a:cs typeface="Times New Roman" pitchFamily="18" charset="0"/>
              </a:rPr>
              <a:t>2</a:t>
            </a:r>
            <a:r>
              <a:rPr lang="en-US" sz="2700">
                <a:latin typeface="Times New Roman" pitchFamily="18" charset="0"/>
                <a:cs typeface="Times New Roman" pitchFamily="18" charset="0"/>
              </a:rPr>
              <a:t> + 2pq/2 = q (p+q)=q</a:t>
            </a:r>
          </a:p>
          <a:p>
            <a:pPr algn="just">
              <a:lnSpc>
                <a:spcPct val="120000"/>
              </a:lnSpc>
              <a:buNone/>
            </a:pPr>
            <a:r>
              <a:rPr lang="en-US" sz="2700">
                <a:latin typeface="Times New Roman" pitchFamily="18" charset="0"/>
                <a:cs typeface="Times New Roman" pitchFamily="18" charset="0"/>
              </a:rPr>
              <a:t>(p+q=1)</a:t>
            </a:r>
          </a:p>
          <a:p>
            <a:pPr algn="just">
              <a:lnSpc>
                <a:spcPct val="120000"/>
              </a:lnSpc>
              <a:buNone/>
            </a:pPr>
            <a:r>
              <a:rPr lang="en-US" sz="2700">
                <a:latin typeface="Times New Roman" pitchFamily="18" charset="0"/>
                <a:cs typeface="Times New Roman" pitchFamily="18" charset="0"/>
              </a:rPr>
              <a:t>-Cho F1 ngẫu phối, ta có: </a:t>
            </a:r>
          </a:p>
          <a:p>
            <a:pPr algn="just">
              <a:lnSpc>
                <a:spcPct val="120000"/>
              </a:lnSpc>
              <a:buNone/>
            </a:pPr>
            <a:r>
              <a:rPr lang="en-US"/>
              <a:t>♂</a:t>
            </a:r>
            <a:r>
              <a:rPr lang="en-US" sz="2700">
                <a:latin typeface="Times New Roman" pitchFamily="18" charset="0"/>
                <a:cs typeface="Times New Roman" pitchFamily="18" charset="0"/>
              </a:rPr>
              <a:t>(pA:qa) x </a:t>
            </a:r>
            <a:r>
              <a:rPr lang="en-US"/>
              <a:t>♀</a:t>
            </a:r>
            <a:r>
              <a:rPr lang="en-US" sz="2700">
                <a:latin typeface="Times New Roman" pitchFamily="18" charset="0"/>
                <a:cs typeface="Times New Roman" pitchFamily="18" charset="0"/>
              </a:rPr>
              <a:t>(pA:qa)= p</a:t>
            </a:r>
            <a:r>
              <a:rPr lang="en-US" sz="2700" baseline="30000">
                <a:latin typeface="Times New Roman" pitchFamily="18" charset="0"/>
                <a:cs typeface="Times New Roman" pitchFamily="18" charset="0"/>
              </a:rPr>
              <a:t>2</a:t>
            </a:r>
            <a:r>
              <a:rPr lang="en-US" sz="2700">
                <a:latin typeface="Times New Roman" pitchFamily="18" charset="0"/>
                <a:cs typeface="Times New Roman" pitchFamily="18" charset="0"/>
              </a:rPr>
              <a:t> AA : 2pq Aa : q</a:t>
            </a:r>
            <a:r>
              <a:rPr lang="en-US" sz="2700" baseline="30000">
                <a:latin typeface="Times New Roman" pitchFamily="18" charset="0"/>
                <a:cs typeface="Times New Roman" pitchFamily="18" charset="0"/>
              </a:rPr>
              <a:t>2 </a:t>
            </a:r>
            <a:r>
              <a:rPr lang="en-US" sz="2700">
                <a:latin typeface="Times New Roman" pitchFamily="18" charset="0"/>
                <a:cs typeface="Times New Roman" pitchFamily="18" charset="0"/>
              </a:rPr>
              <a:t>aa = 1</a:t>
            </a:r>
          </a:p>
          <a:p>
            <a:pPr algn="just">
              <a:lnSpc>
                <a:spcPct val="120000"/>
              </a:lnSpc>
              <a:buNone/>
            </a:pPr>
            <a:r>
              <a:rPr lang="en-US" sz="2700">
                <a:latin typeface="Times New Roman" pitchFamily="18" charset="0"/>
                <a:cs typeface="Times New Roman" pitchFamily="18" charset="0"/>
              </a:rPr>
              <a:t>* Nhận xét: CTDT của F2 không thay đổi so với F1, tần số alen cũng không thay đổi</a:t>
            </a:r>
          </a:p>
          <a:p>
            <a:pPr>
              <a:buNone/>
            </a:pPr>
            <a:r>
              <a:rPr lang="en-US">
                <a:solidFill>
                  <a:srgbClr val="FF0000"/>
                </a:solidFill>
                <a:latin typeface="Times New Roman" pitchFamily="18" charset="0"/>
                <a:cs typeface="Times New Roman" pitchFamily="18" charset="0"/>
              </a:rPr>
              <a:t/>
            </a:r>
            <a:br>
              <a:rPr lang="en-US">
                <a:solidFill>
                  <a:srgbClr val="FF0000"/>
                </a:solidFill>
                <a:latin typeface="Times New Roman" pitchFamily="18" charset="0"/>
                <a:cs typeface="Times New Roman" pitchFamily="18" charset="0"/>
              </a:rPr>
            </a:br>
            <a:endParaRPr lang="en-US" dirty="0">
              <a:latin typeface="Times New Roman" pitchFamily="18" charset="0"/>
              <a:cs typeface="Times New Roman" pitchFamily="18" charset="0"/>
            </a:endParaRPr>
          </a:p>
          <a:p>
            <a:pPr algn="ctr">
              <a:buNone/>
            </a:pPr>
            <a:r>
              <a:rPr lang="en-US" sz="4000">
                <a:solidFill>
                  <a:srgbClr val="FF0000"/>
                </a:solidFill>
                <a:latin typeface="Times New Roman" pitchFamily="18" charset="0"/>
                <a:cs typeface="Times New Roman" pitchFamily="18" charset="0"/>
              </a:rPr>
              <a:t> </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diamond(in)">
                                      <p:cBhvr>
                                        <p:cTn id="7" dur="2000"/>
                                        <p:tgtEl>
                                          <p:spTgt spid="3">
                                            <p:txEl>
                                              <p:pRg st="9" end="9"/>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diamond(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diamond(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diamond(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diamond(in)">
                                      <p:cBhvr>
                                        <p:cTn id="47" dur="20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diamond(in)">
                                      <p:cBhvr>
                                        <p:cTn id="5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pPr algn="l"/>
            <a:r>
              <a:rPr lang="en-US" sz="3600" dirty="0">
                <a:solidFill>
                  <a:srgbClr val="C00000"/>
                </a:solidFill>
              </a:rPr>
              <a:t>2. </a:t>
            </a:r>
            <a:r>
              <a:rPr lang="en-US" sz="3600" u="sng" dirty="0" err="1">
                <a:solidFill>
                  <a:srgbClr val="C00000"/>
                </a:solidFill>
                <a:latin typeface="Times New Roman" panose="02020603050405020304" pitchFamily="18" charset="0"/>
                <a:cs typeface="Times New Roman" panose="02020603050405020304" pitchFamily="18" charset="0"/>
              </a:rPr>
              <a:t>Trạng</a:t>
            </a:r>
            <a:r>
              <a:rPr lang="en-US" sz="3600" u="sng" dirty="0">
                <a:solidFill>
                  <a:srgbClr val="C00000"/>
                </a:solidFill>
                <a:latin typeface="Times New Roman" panose="02020603050405020304" pitchFamily="18" charset="0"/>
                <a:cs typeface="Times New Roman" panose="02020603050405020304" pitchFamily="18" charset="0"/>
              </a:rPr>
              <a:t> </a:t>
            </a:r>
            <a:r>
              <a:rPr lang="en-US" sz="3600" u="sng" dirty="0" err="1">
                <a:solidFill>
                  <a:srgbClr val="C00000"/>
                </a:solidFill>
                <a:latin typeface="Times New Roman" panose="02020603050405020304" pitchFamily="18" charset="0"/>
                <a:cs typeface="Times New Roman" panose="02020603050405020304" pitchFamily="18" charset="0"/>
              </a:rPr>
              <a:t>thái</a:t>
            </a:r>
            <a:r>
              <a:rPr lang="en-US" sz="3600" u="sng" dirty="0">
                <a:solidFill>
                  <a:srgbClr val="C00000"/>
                </a:solidFill>
                <a:latin typeface="Times New Roman" panose="02020603050405020304" pitchFamily="18" charset="0"/>
                <a:cs typeface="Times New Roman" panose="02020603050405020304" pitchFamily="18" charset="0"/>
              </a:rPr>
              <a:t> </a:t>
            </a:r>
            <a:r>
              <a:rPr lang="en-US" sz="3600" u="sng" dirty="0" err="1">
                <a:solidFill>
                  <a:srgbClr val="C00000"/>
                </a:solidFill>
                <a:latin typeface="Times New Roman" panose="02020603050405020304" pitchFamily="18" charset="0"/>
                <a:cs typeface="Times New Roman" panose="02020603050405020304" pitchFamily="18" charset="0"/>
              </a:rPr>
              <a:t>cân</a:t>
            </a:r>
            <a:r>
              <a:rPr lang="en-US" sz="3600" u="sng" dirty="0">
                <a:solidFill>
                  <a:srgbClr val="C00000"/>
                </a:solidFill>
                <a:latin typeface="Times New Roman" panose="02020603050405020304" pitchFamily="18" charset="0"/>
                <a:cs typeface="Times New Roman" panose="02020603050405020304" pitchFamily="18" charset="0"/>
              </a:rPr>
              <a:t> </a:t>
            </a:r>
            <a:r>
              <a:rPr lang="en-US" sz="3600" u="sng" dirty="0" err="1">
                <a:solidFill>
                  <a:srgbClr val="C00000"/>
                </a:solidFill>
                <a:latin typeface="Times New Roman" panose="02020603050405020304" pitchFamily="18" charset="0"/>
                <a:cs typeface="Times New Roman" panose="02020603050405020304" pitchFamily="18" charset="0"/>
              </a:rPr>
              <a:t>bằng</a:t>
            </a:r>
            <a:r>
              <a:rPr lang="en-US" sz="3600" u="sng" dirty="0">
                <a:solidFill>
                  <a:srgbClr val="C00000"/>
                </a:solidFill>
                <a:latin typeface="Times New Roman" panose="02020603050405020304" pitchFamily="18" charset="0"/>
                <a:cs typeface="Times New Roman" panose="02020603050405020304" pitchFamily="18" charset="0"/>
              </a:rPr>
              <a:t> </a:t>
            </a:r>
            <a:r>
              <a:rPr lang="en-US" sz="3600" u="sng" dirty="0" err="1">
                <a:solidFill>
                  <a:srgbClr val="C00000"/>
                </a:solidFill>
                <a:latin typeface="Times New Roman" panose="02020603050405020304" pitchFamily="18" charset="0"/>
                <a:cs typeface="Times New Roman" panose="02020603050405020304" pitchFamily="18" charset="0"/>
              </a:rPr>
              <a:t>di</a:t>
            </a:r>
            <a:r>
              <a:rPr lang="en-US" sz="3600" u="sng" dirty="0">
                <a:solidFill>
                  <a:srgbClr val="C00000"/>
                </a:solidFill>
                <a:latin typeface="Times New Roman" panose="02020603050405020304" pitchFamily="18" charset="0"/>
                <a:cs typeface="Times New Roman" panose="02020603050405020304" pitchFamily="18" charset="0"/>
              </a:rPr>
              <a:t> </a:t>
            </a:r>
            <a:r>
              <a:rPr lang="en-US" sz="3600" u="sng" dirty="0" err="1">
                <a:solidFill>
                  <a:srgbClr val="C00000"/>
                </a:solidFill>
                <a:latin typeface="Times New Roman" panose="02020603050405020304" pitchFamily="18" charset="0"/>
                <a:cs typeface="Times New Roman" panose="02020603050405020304" pitchFamily="18" charset="0"/>
              </a:rPr>
              <a:t>truyền</a:t>
            </a:r>
            <a:r>
              <a:rPr lang="en-US" sz="3600" u="sng" dirty="0">
                <a:solidFill>
                  <a:srgbClr val="C00000"/>
                </a:solidFill>
                <a:latin typeface="Times New Roman" panose="02020603050405020304" pitchFamily="18" charset="0"/>
                <a:cs typeface="Times New Roman" panose="02020603050405020304" pitchFamily="18" charset="0"/>
              </a:rPr>
              <a:t> </a:t>
            </a:r>
            <a:r>
              <a:rPr lang="en-US" sz="3600" u="sng" dirty="0" err="1">
                <a:solidFill>
                  <a:srgbClr val="C00000"/>
                </a:solidFill>
                <a:latin typeface="Times New Roman" panose="02020603050405020304" pitchFamily="18" charset="0"/>
                <a:cs typeface="Times New Roman" panose="02020603050405020304" pitchFamily="18" charset="0"/>
              </a:rPr>
              <a:t>của</a:t>
            </a:r>
            <a:r>
              <a:rPr lang="en-US" sz="3600" u="sng" dirty="0">
                <a:solidFill>
                  <a:srgbClr val="C00000"/>
                </a:solidFill>
                <a:latin typeface="Times New Roman" panose="02020603050405020304" pitchFamily="18" charset="0"/>
                <a:cs typeface="Times New Roman" panose="02020603050405020304" pitchFamily="18" charset="0"/>
              </a:rPr>
              <a:t> </a:t>
            </a:r>
            <a:r>
              <a:rPr lang="en-US" sz="3600" u="sng" dirty="0" err="1">
                <a:solidFill>
                  <a:srgbClr val="C00000"/>
                </a:solidFill>
                <a:latin typeface="Times New Roman" panose="02020603050405020304" pitchFamily="18" charset="0"/>
                <a:cs typeface="Times New Roman" panose="02020603050405020304" pitchFamily="18" charset="0"/>
              </a:rPr>
              <a:t>quần</a:t>
            </a:r>
            <a:r>
              <a:rPr lang="en-US" sz="3600" u="sng" dirty="0">
                <a:solidFill>
                  <a:srgbClr val="C00000"/>
                </a:solidFill>
                <a:latin typeface="Times New Roman" panose="02020603050405020304" pitchFamily="18" charset="0"/>
                <a:cs typeface="Times New Roman" panose="02020603050405020304" pitchFamily="18" charset="0"/>
              </a:rPr>
              <a:t> </a:t>
            </a:r>
            <a:r>
              <a:rPr lang="en-US" sz="3600" u="sng" dirty="0" err="1">
                <a:solidFill>
                  <a:srgbClr val="C00000"/>
                </a:solidFill>
                <a:latin typeface="Times New Roman" panose="02020603050405020304" pitchFamily="18" charset="0"/>
                <a:cs typeface="Times New Roman" panose="02020603050405020304" pitchFamily="18" charset="0"/>
              </a:rPr>
              <a:t>thể</a:t>
            </a:r>
            <a:r>
              <a:rPr lang="en-US" sz="3600" u="sng" dirty="0">
                <a:solidFill>
                  <a:srgbClr val="C00000"/>
                </a:solidFill>
                <a:latin typeface="Times New Roman" panose="02020603050405020304" pitchFamily="18" charset="0"/>
                <a:cs typeface="Times New Roman" panose="02020603050405020304" pitchFamily="18" charset="0"/>
              </a:rPr>
              <a:t>:</a:t>
            </a:r>
            <a:br>
              <a:rPr lang="en-US" sz="3600" u="sng" dirty="0">
                <a:solidFill>
                  <a:srgbClr val="C00000"/>
                </a:solidFill>
                <a:latin typeface="Times New Roman" panose="02020603050405020304" pitchFamily="18" charset="0"/>
                <a:cs typeface="Times New Roman" panose="02020603050405020304" pitchFamily="18" charset="0"/>
              </a:rPr>
            </a:br>
            <a:r>
              <a:rPr lang="en-US" sz="3200" dirty="0" err="1">
                <a:latin typeface="Times New Roman" panose="02020603050405020304" pitchFamily="18" charset="0"/>
                <a:cs typeface="Times New Roman" panose="02020603050405020304" pitchFamily="18" charset="0"/>
              </a:rPr>
              <a:t>a.</a:t>
            </a:r>
            <a:r>
              <a:rPr lang="en-US" sz="3200" u="sng" dirty="0" err="1">
                <a:latin typeface="Times New Roman" panose="02020603050405020304" pitchFamily="18" charset="0"/>
                <a:cs typeface="Times New Roman" panose="02020603050405020304" pitchFamily="18" charset="0"/>
              </a:rPr>
              <a:t>Bài</a:t>
            </a:r>
            <a:r>
              <a:rPr lang="en-US" sz="3200" u="sng" dirty="0">
                <a:latin typeface="Times New Roman" panose="02020603050405020304" pitchFamily="18" charset="0"/>
                <a:cs typeface="Times New Roman" panose="02020603050405020304" pitchFamily="18" charset="0"/>
              </a:rPr>
              <a:t> </a:t>
            </a:r>
            <a:r>
              <a:rPr lang="en-US" sz="3200" u="sng" dirty="0" err="1">
                <a:latin typeface="Times New Roman" panose="02020603050405020304" pitchFamily="18" charset="0"/>
                <a:cs typeface="Times New Roman" panose="02020603050405020304" pitchFamily="18" charset="0"/>
              </a:rPr>
              <a:t>toán</a:t>
            </a:r>
            <a:r>
              <a:rPr lang="en-US" sz="3200"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4543" y="2133600"/>
            <a:ext cx="8229600" cy="3581400"/>
          </a:xfrm>
        </p:spPr>
        <p:txBody>
          <a:bodyPr>
            <a:noAutofit/>
          </a:bodyPr>
          <a:lstStyle/>
          <a:p>
            <a:pPr>
              <a:buNone/>
            </a:pPr>
            <a:r>
              <a:rPr lang="en-US" sz="2400" u="sng" dirty="0" err="1">
                <a:solidFill>
                  <a:schemeClr val="tx1"/>
                </a:solidFill>
                <a:latin typeface="Times New Roman" pitchFamily="18" charset="0"/>
                <a:cs typeface="Times New Roman" pitchFamily="18" charset="0"/>
              </a:rPr>
              <a:t>Kết</a:t>
            </a:r>
            <a:r>
              <a:rPr lang="en-US" sz="2400" u="sng" dirty="0">
                <a:solidFill>
                  <a:schemeClr val="tx1"/>
                </a:solidFill>
                <a:latin typeface="Times New Roman" pitchFamily="18" charset="0"/>
                <a:cs typeface="Times New Roman" pitchFamily="18" charset="0"/>
              </a:rPr>
              <a:t> </a:t>
            </a:r>
            <a:r>
              <a:rPr lang="en-US" sz="2400" u="sng" dirty="0" err="1">
                <a:solidFill>
                  <a:schemeClr val="tx1"/>
                </a:solidFill>
                <a:latin typeface="Times New Roman" pitchFamily="18" charset="0"/>
                <a:cs typeface="Times New Roman" pitchFamily="18" charset="0"/>
              </a:rPr>
              <a:t>luận</a:t>
            </a:r>
            <a:r>
              <a:rPr lang="en-US" sz="2400" dirty="0">
                <a:solidFill>
                  <a:schemeClr val="tx1"/>
                </a:solidFill>
                <a:latin typeface="Times New Roman" pitchFamily="18" charset="0"/>
                <a:cs typeface="Times New Roman" pitchFamily="18" charset="0"/>
              </a:rPr>
              <a:t>:</a:t>
            </a:r>
          </a:p>
          <a:p>
            <a:pPr>
              <a:buNone/>
            </a:pP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Cấu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trúc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di</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truyền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của</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quần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thể</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và</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tần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số</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các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alen</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không</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thay</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đổi</a:t>
            </a:r>
            <a:r>
              <a:rPr lang="en-US" sz="2400" dirty="0">
                <a:solidFill>
                  <a:schemeClr val="tx1"/>
                </a:solidFill>
                <a:latin typeface="Times New Roman" pitchFamily="18" charset="0"/>
                <a:cs typeface="Times New Roman" pitchFamily="18" charset="0"/>
              </a:rPr>
              <a:t> qua </a:t>
            </a:r>
            <a:r>
              <a:rPr lang="en-US" sz="2400" dirty="0" err="1">
                <a:solidFill>
                  <a:schemeClr val="tx1"/>
                </a:solidFill>
                <a:latin typeface="Times New Roman" pitchFamily="18" charset="0"/>
                <a:cs typeface="Times New Roman" pitchFamily="18" charset="0"/>
              </a:rPr>
              <a:t>các</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thế</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hệ</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ngẫu</a:t>
            </a:r>
            <a:r>
              <a:rPr lang="en-US" sz="2400" dirty="0">
                <a:solidFill>
                  <a:schemeClr val="tx1"/>
                </a:solidFill>
                <a:latin typeface="Times New Roman" pitchFamily="18" charset="0"/>
                <a:cs typeface="Times New Roman" pitchFamily="18" charset="0"/>
              </a:rPr>
              <a:t> </a:t>
            </a:r>
            <a:r>
              <a:rPr lang="en-US" sz="2400" dirty="0" err="1">
                <a:solidFill>
                  <a:schemeClr val="tx1"/>
                </a:solidFill>
                <a:latin typeface="Times New Roman" pitchFamily="18" charset="0"/>
                <a:cs typeface="Times New Roman" pitchFamily="18" charset="0"/>
              </a:rPr>
              <a:t>phối</a:t>
            </a:r>
            <a:r>
              <a:rPr lang="en-US" sz="2400" dirty="0">
                <a:solidFill>
                  <a:schemeClr val="tx1"/>
                </a:solidFill>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1257</TotalTime>
  <Words>1087</Words>
  <Application>Microsoft Office PowerPoint</Application>
  <PresentationFormat>On-screen Show (4:3)</PresentationFormat>
  <Paragraphs>160</Paragraphs>
  <Slides>17</Slides>
  <Notes>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Facet</vt:lpstr>
      <vt:lpstr>PowerPoint Presentation</vt:lpstr>
      <vt:lpstr>III. CẤU TRÚC DI TRUYỀN CỦA QUẦN THỂ NGẪU PHỐI</vt:lpstr>
      <vt:lpstr>PowerPoint Presentation</vt:lpstr>
      <vt:lpstr>III. CẤU TRÚC DI TRUYỀN CỦA QUẦN THỂ NGẪU PHỐI</vt:lpstr>
      <vt:lpstr>III. CẤU TRÚC DI TRUYỀN CỦA QUẦN THỂ NGẪU PHỐI</vt:lpstr>
      <vt:lpstr>III. CẤU TRÚC DI TRUYỀN CỦA QUẦN THỂ NGẪU PHỐI</vt:lpstr>
      <vt:lpstr> 2. Trạng thái cân bằng di truyền của quần thể: a.Bài toán:  </vt:lpstr>
      <vt:lpstr>Nếu ngẫu phối qua các thế hệ tiếp theo thì cấu trúc di truyền sẽ như thế nào? </vt:lpstr>
      <vt:lpstr>2. Trạng thái cân bằng di truyền của quần thể: a.Bài toán:</vt:lpstr>
      <vt:lpstr>PowerPoint Presentation</vt:lpstr>
      <vt:lpstr>      </vt:lpstr>
      <vt:lpstr>2. Trạng thái cân bằng di truyền của quần thể:</vt:lpstr>
      <vt:lpstr>2. Trạng thái cân bằng di truyền của quần thể: d. Các bước làm bài toán di truyền quần thể </vt:lpstr>
      <vt:lpstr> - Quần thể không đạt cân bằng vì 0,4.0,2 –(0,4/2)2 khác 0  </vt:lpstr>
      <vt:lpstr>  2.Trạng thái cân bằng di truyền của quần thể: d. Ý nghĩa của định luật Hacđy – Vanbec:  </vt:lpstr>
      <vt:lpstr>NỘI DUNG CHÍNH</vt:lpstr>
      <vt:lpstr>NỘI DUNG CHÍNH</vt:lpstr>
    </vt:vector>
  </TitlesOfParts>
  <Company>SHOP TIN HOC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CHÀO QUÝ THẦY CÔ ĐẾN DỰ GIỜ THĂM LỚP</dc:title>
  <dc:creator>User</dc:creator>
  <cp:lastModifiedBy>Steven</cp:lastModifiedBy>
  <cp:revision>161</cp:revision>
  <dcterms:created xsi:type="dcterms:W3CDTF">2011-10-26T14:24:29Z</dcterms:created>
  <dcterms:modified xsi:type="dcterms:W3CDTF">2021-10-25T02:18:34Z</dcterms:modified>
</cp:coreProperties>
</file>